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1"/>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301" r:id="rId14"/>
    <p:sldId id="269" r:id="rId15"/>
    <p:sldId id="270" r:id="rId16"/>
    <p:sldId id="271" r:id="rId17"/>
    <p:sldId id="287" r:id="rId18"/>
    <p:sldId id="288" r:id="rId19"/>
    <p:sldId id="289" r:id="rId20"/>
    <p:sldId id="272" r:id="rId21"/>
    <p:sldId id="273" r:id="rId22"/>
    <p:sldId id="274" r:id="rId23"/>
    <p:sldId id="275" r:id="rId24"/>
    <p:sldId id="315" r:id="rId25"/>
    <p:sldId id="316" r:id="rId26"/>
    <p:sldId id="276" r:id="rId27"/>
    <p:sldId id="277" r:id="rId28"/>
    <p:sldId id="278" r:id="rId29"/>
    <p:sldId id="279" r:id="rId30"/>
    <p:sldId id="280" r:id="rId31"/>
    <p:sldId id="281" r:id="rId32"/>
    <p:sldId id="282" r:id="rId33"/>
    <p:sldId id="283" r:id="rId34"/>
    <p:sldId id="284" r:id="rId35"/>
    <p:sldId id="285" r:id="rId36"/>
    <p:sldId id="290" r:id="rId37"/>
    <p:sldId id="291" r:id="rId38"/>
    <p:sldId id="292" r:id="rId39"/>
    <p:sldId id="293" r:id="rId40"/>
    <p:sldId id="295" r:id="rId41"/>
    <p:sldId id="297" r:id="rId42"/>
    <p:sldId id="298" r:id="rId43"/>
    <p:sldId id="302" r:id="rId44"/>
    <p:sldId id="299" r:id="rId45"/>
    <p:sldId id="303" r:id="rId46"/>
    <p:sldId id="300" r:id="rId47"/>
    <p:sldId id="304" r:id="rId48"/>
    <p:sldId id="307" r:id="rId49"/>
    <p:sldId id="308" r:id="rId50"/>
    <p:sldId id="305" r:id="rId51"/>
    <p:sldId id="310" r:id="rId52"/>
    <p:sldId id="311" r:id="rId53"/>
    <p:sldId id="312" r:id="rId54"/>
    <p:sldId id="313" r:id="rId55"/>
    <p:sldId id="314" r:id="rId56"/>
    <p:sldId id="317" r:id="rId57"/>
    <p:sldId id="318" r:id="rId58"/>
    <p:sldId id="306" r:id="rId59"/>
    <p:sldId id="286" r:id="rId60"/>
  </p:sldIdLst>
  <p:sldSz cx="24384000" cy="15748000"/>
  <p:notesSz cx="6858000" cy="9144000"/>
  <p:embeddedFontLst>
    <p:embeddedFont>
      <p:font typeface="Calibri" panose="020F0502020204030204" pitchFamily="34" charset="0"/>
      <p:regular r:id="rId62"/>
      <p:bold r:id="rId63"/>
      <p:italic r:id="rId64"/>
      <p:boldItalic r:id="rId65"/>
    </p:embeddedFont>
    <p:embeddedFont>
      <p:font typeface="Helvetica Neue" panose="020B0604020202020204" charset="0"/>
      <p:regular r:id="rId66"/>
      <p:bold r:id="rId67"/>
      <p:italic r:id="rId68"/>
      <p:boldItalic r:id="rId69"/>
    </p:embeddedFont>
    <p:embeddedFont>
      <p:font typeface="Helvetica Neue Light" panose="020B060402020202020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960">
          <p15:clr>
            <a:srgbClr val="A4A3A4"/>
          </p15:clr>
        </p15:guide>
        <p15:guide id="2" pos="76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4" roundtripDataSignature="AMtx7mh03CCr+hsS41KRNnj8IzXpkqnYr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0" d="100"/>
          <a:sy n="30" d="100"/>
        </p:scale>
        <p:origin x="1152" y="90"/>
      </p:cViewPr>
      <p:guideLst>
        <p:guide orient="horz" pos="496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customschemas.google.com/relationships/presentationmetadata" Target="metadata"/><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12129442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9" name="Google Shape;39;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299984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1" name="Google Shape;101;p1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968729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7" name="Google Shape;107;p1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252026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9" name="Google Shape;119;p1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106074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25" name="Google Shape;125;p14: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475822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25" name="Google Shape;125;p14: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820311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4" name="Google Shape;134;p15: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690596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2" name="Google Shape;142;p1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815129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2" name="Google Shape;142;p1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94527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2" name="Google Shape;142;p1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121385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2" name="Google Shape;142;p1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407253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5" name="Google Shape;45;p2: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580869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51" name="Google Shape;151;p17: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564690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57" name="Google Shape;157;p18: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087427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63" name="Google Shape;163;p19: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703973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69" name="Google Shape;169;p2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07415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69" name="Google Shape;169;p2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081164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69" name="Google Shape;169;p2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480731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75" name="Google Shape;175;p2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988058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82" name="Google Shape;182;p22: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665910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88" name="Google Shape;188;p2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273394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94" name="Google Shape;194;p24: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46964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1" name="Google Shape;51;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579261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01" name="Google Shape;201;p25: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707818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07" name="Google Shape;207;p2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9954304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13" name="Google Shape;213;p27: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530526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19" name="Google Shape;219;p28: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8652389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25" name="Google Shape;225;p29: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590531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3510222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437534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0181708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4243293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763598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7" name="Google Shape;57;p4: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622748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1045343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754599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9355283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3642182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741936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9847689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667181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5494132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9899085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72328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5" name="Google Shape;65;p5: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3649043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6884262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51828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0109526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882705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934503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0731728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3398416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9567543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3810408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7" name="Google Shape;237;p3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607376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1" name="Google Shape;71;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783824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7" name="Google Shape;77;p7: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860995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6" name="Google Shape;86;p8: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79845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5" name="Google Shape;95;p9: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731271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subtítulo" type="title">
  <p:cSld name="TITLE">
    <p:spTree>
      <p:nvGrpSpPr>
        <p:cNvPr id="1" name="Shape 9"/>
        <p:cNvGrpSpPr/>
        <p:nvPr/>
      </p:nvGrpSpPr>
      <p:grpSpPr>
        <a:xfrm>
          <a:off x="0" y="0"/>
          <a:ext cx="0" cy="0"/>
          <a:chOff x="0" y="0"/>
          <a:chExt cx="0" cy="0"/>
        </a:xfrm>
      </p:grpSpPr>
      <p:sp>
        <p:nvSpPr>
          <p:cNvPr id="10" name="Google Shape;10;p33"/>
          <p:cNvSpPr txBox="1">
            <a:spLocks noGrp="1"/>
          </p:cNvSpPr>
          <p:nvPr>
            <p:ph type="title"/>
          </p:nvPr>
        </p:nvSpPr>
        <p:spPr>
          <a:xfrm>
            <a:off x="4833937" y="3319859"/>
            <a:ext cx="14716126" cy="4643438"/>
          </a:xfrm>
          <a:prstGeom prst="rect">
            <a:avLst/>
          </a:prstGeom>
          <a:noFill/>
          <a:ln>
            <a:noFill/>
          </a:ln>
        </p:spPr>
        <p:txBody>
          <a:bodyPr spcFirstLastPara="1" wrap="square" lIns="71425" tIns="71425" rIns="71425" bIns="71425" anchor="b" anchorCtr="0">
            <a:norm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11" name="Google Shape;11;p33"/>
          <p:cNvSpPr txBox="1">
            <a:spLocks noGrp="1"/>
          </p:cNvSpPr>
          <p:nvPr>
            <p:ph type="body" idx="1"/>
          </p:nvPr>
        </p:nvSpPr>
        <p:spPr>
          <a:xfrm>
            <a:off x="4833937" y="8088312"/>
            <a:ext cx="14716126" cy="1589485"/>
          </a:xfrm>
          <a:prstGeom prst="rect">
            <a:avLst/>
          </a:prstGeom>
          <a:noFill/>
          <a:ln>
            <a:noFill/>
          </a:ln>
        </p:spPr>
        <p:txBody>
          <a:bodyPr spcFirstLastPara="1" wrap="square" lIns="71425" tIns="71425" rIns="71425" bIns="71425" anchor="t" anchorCtr="0">
            <a:norm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12" name="Google Shape;12;p33"/>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iñetas">
  <p:cSld name="Viñetas">
    <p:spTree>
      <p:nvGrpSpPr>
        <p:cNvPr id="1" name="Shape 22"/>
        <p:cNvGrpSpPr/>
        <p:nvPr/>
      </p:nvGrpSpPr>
      <p:grpSpPr>
        <a:xfrm>
          <a:off x="0" y="0"/>
          <a:ext cx="0" cy="0"/>
          <a:chOff x="0" y="0"/>
          <a:chExt cx="0" cy="0"/>
        </a:xfrm>
      </p:grpSpPr>
      <p:sp>
        <p:nvSpPr>
          <p:cNvPr id="23" name="Google Shape;23;p36"/>
          <p:cNvSpPr txBox="1">
            <a:spLocks noGrp="1"/>
          </p:cNvSpPr>
          <p:nvPr>
            <p:ph type="body" idx="1"/>
          </p:nvPr>
        </p:nvSpPr>
        <p:spPr>
          <a:xfrm>
            <a:off x="4387453" y="2801937"/>
            <a:ext cx="15609094" cy="10144126"/>
          </a:xfrm>
          <a:prstGeom prst="rect">
            <a:avLst/>
          </a:prstGeom>
          <a:noFill/>
          <a:ln>
            <a:noFill/>
          </a:ln>
        </p:spPr>
        <p:txBody>
          <a:bodyPr spcFirstLastPara="1" wrap="square" lIns="71425" tIns="71425" rIns="71425" bIns="71425" anchor="ctr" anchorCtr="0">
            <a:norm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24" name="Google Shape;24;p36"/>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fotos">
  <p:cSld name="3 fotos">
    <p:spTree>
      <p:nvGrpSpPr>
        <p:cNvPr id="1" name="Shape 25"/>
        <p:cNvGrpSpPr/>
        <p:nvPr/>
      </p:nvGrpSpPr>
      <p:grpSpPr>
        <a:xfrm>
          <a:off x="0" y="0"/>
          <a:ext cx="0" cy="0"/>
          <a:chOff x="0" y="0"/>
          <a:chExt cx="0" cy="0"/>
        </a:xfrm>
      </p:grpSpPr>
      <p:sp>
        <p:nvSpPr>
          <p:cNvPr id="26" name="Google Shape;26;p37"/>
          <p:cNvSpPr>
            <a:spLocks noGrp="1"/>
          </p:cNvSpPr>
          <p:nvPr>
            <p:ph type="pic" idx="2"/>
          </p:nvPr>
        </p:nvSpPr>
        <p:spPr>
          <a:xfrm>
            <a:off x="12513468" y="7999015"/>
            <a:ext cx="7500939" cy="5482829"/>
          </a:xfrm>
          <a:prstGeom prst="rect">
            <a:avLst/>
          </a:prstGeom>
          <a:noFill/>
          <a:ln>
            <a:noFill/>
          </a:ln>
        </p:spPr>
      </p:sp>
      <p:sp>
        <p:nvSpPr>
          <p:cNvPr id="27" name="Google Shape;27;p37"/>
          <p:cNvSpPr>
            <a:spLocks noGrp="1"/>
          </p:cNvSpPr>
          <p:nvPr>
            <p:ph type="pic" idx="3"/>
          </p:nvPr>
        </p:nvSpPr>
        <p:spPr>
          <a:xfrm>
            <a:off x="12513468" y="1908968"/>
            <a:ext cx="7500939" cy="5482829"/>
          </a:xfrm>
          <a:prstGeom prst="rect">
            <a:avLst/>
          </a:prstGeom>
          <a:noFill/>
          <a:ln>
            <a:noFill/>
          </a:ln>
        </p:spPr>
      </p:sp>
      <p:sp>
        <p:nvSpPr>
          <p:cNvPr id="28" name="Google Shape;28;p37"/>
          <p:cNvSpPr>
            <a:spLocks noGrp="1"/>
          </p:cNvSpPr>
          <p:nvPr>
            <p:ph type="pic" idx="4"/>
          </p:nvPr>
        </p:nvSpPr>
        <p:spPr>
          <a:xfrm>
            <a:off x="4387453" y="1908968"/>
            <a:ext cx="7500938" cy="11572876"/>
          </a:xfrm>
          <a:prstGeom prst="rect">
            <a:avLst/>
          </a:prstGeom>
          <a:noFill/>
          <a:ln>
            <a:noFill/>
          </a:ln>
        </p:spPr>
      </p:sp>
      <p:sp>
        <p:nvSpPr>
          <p:cNvPr id="29" name="Google Shape;29;p37"/>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ita">
  <p:cSld name="Cita">
    <p:spTree>
      <p:nvGrpSpPr>
        <p:cNvPr id="1" name="Shape 30"/>
        <p:cNvGrpSpPr/>
        <p:nvPr/>
      </p:nvGrpSpPr>
      <p:grpSpPr>
        <a:xfrm>
          <a:off x="0" y="0"/>
          <a:ext cx="0" cy="0"/>
          <a:chOff x="0" y="0"/>
          <a:chExt cx="0" cy="0"/>
        </a:xfrm>
      </p:grpSpPr>
      <p:sp>
        <p:nvSpPr>
          <p:cNvPr id="31" name="Google Shape;31;p38"/>
          <p:cNvSpPr txBox="1">
            <a:spLocks noGrp="1"/>
          </p:cNvSpPr>
          <p:nvPr>
            <p:ph type="body" idx="1"/>
          </p:nvPr>
        </p:nvSpPr>
        <p:spPr>
          <a:xfrm>
            <a:off x="4833937" y="9963546"/>
            <a:ext cx="14716126" cy="676175"/>
          </a:xfrm>
          <a:prstGeom prst="rect">
            <a:avLst/>
          </a:prstGeom>
          <a:noFill/>
          <a:ln>
            <a:noFill/>
          </a:ln>
        </p:spPr>
        <p:txBody>
          <a:bodyPr spcFirstLastPara="1" wrap="square" lIns="71425" tIns="71425" rIns="71425" bIns="71425" anchor="t" anchorCtr="0">
            <a:spAutoFit/>
          </a:bodyPr>
          <a:lstStyle>
            <a:lvl1pPr marL="457200" lvl="0" indent="-228600" algn="ctr">
              <a:lnSpc>
                <a:spcPct val="100000"/>
              </a:lnSpc>
              <a:spcBef>
                <a:spcPts val="0"/>
              </a:spcBef>
              <a:spcAft>
                <a:spcPts val="0"/>
              </a:spcAft>
              <a:buClr>
                <a:srgbClr val="FFFFFF"/>
              </a:buClr>
              <a:buSzPts val="3600"/>
              <a:buFont typeface="Helvetica Neue"/>
              <a:buNone/>
              <a:defRPr sz="3600" i="1"/>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32" name="Google Shape;32;p38"/>
          <p:cNvSpPr txBox="1">
            <a:spLocks noGrp="1"/>
          </p:cNvSpPr>
          <p:nvPr>
            <p:ph type="body" idx="2"/>
          </p:nvPr>
        </p:nvSpPr>
        <p:spPr>
          <a:xfrm>
            <a:off x="4833937" y="7035456"/>
            <a:ext cx="14716126" cy="936520"/>
          </a:xfrm>
          <a:prstGeom prst="rect">
            <a:avLst/>
          </a:prstGeom>
          <a:noFill/>
          <a:ln>
            <a:noFill/>
          </a:ln>
        </p:spPr>
        <p:txBody>
          <a:bodyPr spcFirstLastPara="1" wrap="square" lIns="71425" tIns="71425" rIns="71425" bIns="71425" anchor="ctr" anchorCtr="0">
            <a:spAutoFit/>
          </a:bodyPr>
          <a:lstStyle>
            <a:lvl1pPr marL="457200" lvl="0" indent="-228600" algn="ctr">
              <a:lnSpc>
                <a:spcPct val="100000"/>
              </a:lnSpc>
              <a:spcBef>
                <a:spcPts val="0"/>
              </a:spcBef>
              <a:spcAft>
                <a:spcPts val="0"/>
              </a:spcAft>
              <a:buClr>
                <a:srgbClr val="FFFFFF"/>
              </a:buClr>
              <a:buSzPts val="5200"/>
              <a:buFont typeface="Helvetica Neue"/>
              <a:buNone/>
              <a:defRPr sz="5200">
                <a:latin typeface="Helvetica Neue"/>
                <a:ea typeface="Helvetica Neue"/>
                <a:cs typeface="Helvetica Neue"/>
                <a:sym typeface="Helvetica Neue"/>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33" name="Google Shape;33;p38"/>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oto">
  <p:cSld name="Foto">
    <p:spTree>
      <p:nvGrpSpPr>
        <p:cNvPr id="1" name="Shape 34"/>
        <p:cNvGrpSpPr/>
        <p:nvPr/>
      </p:nvGrpSpPr>
      <p:grpSpPr>
        <a:xfrm>
          <a:off x="0" y="0"/>
          <a:ext cx="0" cy="0"/>
          <a:chOff x="0" y="0"/>
          <a:chExt cx="0" cy="0"/>
        </a:xfrm>
      </p:grpSpPr>
      <p:sp>
        <p:nvSpPr>
          <p:cNvPr id="35" name="Google Shape;35;p39"/>
          <p:cNvSpPr>
            <a:spLocks noGrp="1"/>
          </p:cNvSpPr>
          <p:nvPr>
            <p:ph type="pic" idx="2"/>
          </p:nvPr>
        </p:nvSpPr>
        <p:spPr>
          <a:xfrm>
            <a:off x="3048000" y="1016000"/>
            <a:ext cx="18288000" cy="13716000"/>
          </a:xfrm>
          <a:prstGeom prst="rect">
            <a:avLst/>
          </a:prstGeom>
          <a:noFill/>
          <a:ln>
            <a:noFill/>
          </a:ln>
        </p:spPr>
      </p:sp>
      <p:sp>
        <p:nvSpPr>
          <p:cNvPr id="36" name="Google Shape;36;p39"/>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32"/>
          <p:cNvSpPr txBox="1">
            <a:spLocks noGrp="1"/>
          </p:cNvSpPr>
          <p:nvPr>
            <p:ph type="body" idx="1"/>
          </p:nvPr>
        </p:nvSpPr>
        <p:spPr>
          <a:xfrm>
            <a:off x="4387453" y="2801937"/>
            <a:ext cx="15609094" cy="10144126"/>
          </a:xfrm>
          <a:prstGeom prst="rect">
            <a:avLst/>
          </a:prstGeom>
          <a:noFill/>
          <a:ln>
            <a:noFill/>
          </a:ln>
        </p:spPr>
        <p:txBody>
          <a:bodyPr spcFirstLastPara="1" wrap="square" lIns="71425" tIns="71425" rIns="71425" bIns="71425" anchor="ctr" anchorCtr="0">
            <a:normAutofit/>
          </a:bodyPr>
          <a:lstStyle>
            <a:lvl1pPr marL="457200" marR="0" lvl="0"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L="914400" marR="0" lvl="1"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L="1371600" marR="0" lvl="2"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L="1828800" marR="0" lvl="3"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L="2286000" marR="0" lvl="4"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L="2743200" marR="0" lvl="5"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L="3200400" marR="0" lvl="6"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L="3657600" marR="0" lvl="7"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L="4114800" marR="0" lvl="8"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32"/>
          <p:cNvSpPr txBox="1">
            <a:spLocks noGrp="1"/>
          </p:cNvSpPr>
          <p:nvPr>
            <p:ph type="title"/>
          </p:nvPr>
        </p:nvSpPr>
        <p:spPr>
          <a:xfrm>
            <a:off x="4387453" y="1373187"/>
            <a:ext cx="15609094" cy="3036095"/>
          </a:xfrm>
          <a:prstGeom prst="rect">
            <a:avLst/>
          </a:prstGeom>
          <a:noFill/>
          <a:ln>
            <a:noFill/>
          </a:ln>
        </p:spPr>
        <p:txBody>
          <a:bodyPr spcFirstLastPara="1" wrap="square" lIns="71425" tIns="71425" rIns="71425" bIns="71425" anchor="ctr" anchorCtr="0">
            <a:normAutofit/>
          </a:bodyPr>
          <a:lstStyle>
            <a:lvl1pPr marR="0" lvl="0"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32"/>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marR="0" lvl="0"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9.emf"/><Relationship Id="rId4" Type="http://schemas.openxmlformats.org/officeDocument/2006/relationships/image" Target="../media/image38.emf"/></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0.emf"/></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2.emf"/><Relationship Id="rId4" Type="http://schemas.openxmlformats.org/officeDocument/2006/relationships/image" Target="../media/image41.emf"/></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emf"/><Relationship Id="rId4" Type="http://schemas.openxmlformats.org/officeDocument/2006/relationships/image" Target="../media/image41.em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5.jpe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
        <p:cNvGrpSpPr/>
        <p:nvPr/>
      </p:nvGrpSpPr>
      <p:grpSpPr>
        <a:xfrm>
          <a:off x="0" y="0"/>
          <a:ext cx="0" cy="0"/>
          <a:chOff x="0" y="0"/>
          <a:chExt cx="0" cy="0"/>
        </a:xfrm>
      </p:grpSpPr>
      <p:sp>
        <p:nvSpPr>
          <p:cNvPr id="41" name="Google Shape;41;p1"/>
          <p:cNvSpPr txBox="1"/>
          <p:nvPr/>
        </p:nvSpPr>
        <p:spPr>
          <a:xfrm>
            <a:off x="1545022" y="4546674"/>
            <a:ext cx="21283448" cy="14465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8800" b="1" i="0" u="none" strike="noStrike" cap="none" dirty="0">
                <a:solidFill>
                  <a:srgbClr val="000000"/>
                </a:solidFill>
                <a:latin typeface="Arial"/>
                <a:ea typeface="Arial"/>
                <a:cs typeface="Arial"/>
                <a:sym typeface="Arial"/>
              </a:rPr>
              <a:t>SOFTWARE INVENTORY</a:t>
            </a:r>
            <a:endParaRPr sz="8800" b="1" i="0" u="none" strike="noStrike" cap="none" dirty="0">
              <a:solidFill>
                <a:srgbClr val="000000"/>
              </a:solidFill>
              <a:latin typeface="Arial"/>
              <a:ea typeface="Arial"/>
              <a:cs typeface="Arial"/>
              <a:sym typeface="Arial"/>
            </a:endParaRPr>
          </a:p>
        </p:txBody>
      </p:sp>
      <p:sp>
        <p:nvSpPr>
          <p:cNvPr id="42" name="Google Shape;42;p1"/>
          <p:cNvSpPr txBox="1"/>
          <p:nvPr/>
        </p:nvSpPr>
        <p:spPr>
          <a:xfrm>
            <a:off x="1545022" y="7392776"/>
            <a:ext cx="21283448"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4000" b="1" i="0" u="none" strike="noStrike" cap="none" dirty="0">
                <a:solidFill>
                  <a:srgbClr val="000000"/>
                </a:solidFill>
                <a:sym typeface="Arial"/>
              </a:rPr>
              <a:t>INTEGRANTES </a:t>
            </a:r>
            <a:endParaRPr sz="4000" dirty="0"/>
          </a:p>
        </p:txBody>
      </p:sp>
      <p:sp>
        <p:nvSpPr>
          <p:cNvPr id="2" name="Rectángulo 1"/>
          <p:cNvSpPr/>
          <p:nvPr/>
        </p:nvSpPr>
        <p:spPr>
          <a:xfrm>
            <a:off x="1545022" y="8438516"/>
            <a:ext cx="21283448" cy="4277774"/>
          </a:xfrm>
          <a:prstGeom prst="rect">
            <a:avLst/>
          </a:prstGeom>
        </p:spPr>
        <p:txBody>
          <a:bodyPr wrap="square">
            <a:spAutoFit/>
          </a:bodyPr>
          <a:lstStyle/>
          <a:p>
            <a:pPr algn="ctr">
              <a:lnSpc>
                <a:spcPct val="200000"/>
              </a:lnSpc>
            </a:pPr>
            <a:r>
              <a:rPr lang="es-CO" sz="2800" dirty="0">
                <a:latin typeface="Arial" panose="020B0604020202020204" pitchFamily="34" charset="0"/>
                <a:ea typeface="Arial" panose="020B0604020202020204" pitchFamily="34" charset="0"/>
              </a:rPr>
              <a:t>Santiago Forero Gómez</a:t>
            </a:r>
            <a:endParaRPr lang="es-CO" sz="2800" dirty="0">
              <a:latin typeface="Calibri" panose="020F0502020204030204" pitchFamily="34" charset="0"/>
              <a:ea typeface="Calibri" panose="020F0502020204030204" pitchFamily="34" charset="0"/>
            </a:endParaRPr>
          </a:p>
          <a:p>
            <a:pPr algn="ctr">
              <a:lnSpc>
                <a:spcPct val="200000"/>
              </a:lnSpc>
            </a:pPr>
            <a:r>
              <a:rPr lang="es-CO" sz="2800" dirty="0">
                <a:latin typeface="Arial" panose="020B0604020202020204" pitchFamily="34" charset="0"/>
                <a:ea typeface="Arial" panose="020B0604020202020204" pitchFamily="34" charset="0"/>
              </a:rPr>
              <a:t>Juan Daniel Lozano Ortiz</a:t>
            </a:r>
            <a:endParaRPr lang="es-CO" sz="2800" dirty="0">
              <a:latin typeface="Calibri" panose="020F0502020204030204" pitchFamily="34" charset="0"/>
              <a:ea typeface="Calibri" panose="020F0502020204030204" pitchFamily="34" charset="0"/>
            </a:endParaRPr>
          </a:p>
          <a:p>
            <a:pPr algn="ctr">
              <a:lnSpc>
                <a:spcPct val="200000"/>
              </a:lnSpc>
            </a:pPr>
            <a:r>
              <a:rPr lang="es-CO" sz="2800" dirty="0">
                <a:latin typeface="Arial" panose="020B0604020202020204" pitchFamily="34" charset="0"/>
                <a:ea typeface="Arial" panose="020B0604020202020204" pitchFamily="34" charset="0"/>
              </a:rPr>
              <a:t>Lina Marcela Diaz Sotelo</a:t>
            </a:r>
            <a:endParaRPr lang="es-CO" sz="2800" dirty="0">
              <a:latin typeface="Calibri" panose="020F0502020204030204" pitchFamily="34" charset="0"/>
              <a:ea typeface="Calibri" panose="020F0502020204030204" pitchFamily="34" charset="0"/>
            </a:endParaRPr>
          </a:p>
          <a:p>
            <a:pPr algn="ctr">
              <a:lnSpc>
                <a:spcPct val="200000"/>
              </a:lnSpc>
            </a:pPr>
            <a:r>
              <a:rPr lang="es-CO" sz="2800" dirty="0">
                <a:latin typeface="Arial" panose="020B0604020202020204" pitchFamily="34" charset="0"/>
                <a:ea typeface="Arial" panose="020B0604020202020204" pitchFamily="34" charset="0"/>
              </a:rPr>
              <a:t>Estiven Antonio Suarez</a:t>
            </a:r>
            <a:endParaRPr lang="es-CO" sz="2800" dirty="0">
              <a:latin typeface="Calibri" panose="020F0502020204030204" pitchFamily="34" charset="0"/>
              <a:ea typeface="Calibri" panose="020F0502020204030204" pitchFamily="34" charset="0"/>
            </a:endParaRPr>
          </a:p>
          <a:p>
            <a:pPr algn="ctr">
              <a:lnSpc>
                <a:spcPct val="200000"/>
              </a:lnSpc>
            </a:pPr>
            <a:r>
              <a:rPr lang="es-CO" sz="2800" dirty="0">
                <a:latin typeface="Arial" panose="020B0604020202020204" pitchFamily="34" charset="0"/>
                <a:ea typeface="Arial" panose="020B0604020202020204" pitchFamily="34" charset="0"/>
              </a:rPr>
              <a:t>Sergio Ivan Galindo Cruz</a:t>
            </a:r>
            <a:endParaRPr lang="es-CO" sz="2800" dirty="0">
              <a:latin typeface="Calibri" panose="020F0502020204030204" pitchFamily="34" charset="0"/>
              <a:ea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sp>
        <p:nvSpPr>
          <p:cNvPr id="103" name="Google Shape;103;p10"/>
          <p:cNvSpPr txBox="1"/>
          <p:nvPr/>
        </p:nvSpPr>
        <p:spPr>
          <a:xfrm>
            <a:off x="145318" y="816910"/>
            <a:ext cx="15115703"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DIAGRAMA ENTIDAD RELACION</a:t>
            </a:r>
            <a:endParaRPr sz="6600" b="1" i="0" u="none" strike="noStrike" cap="none" dirty="0">
              <a:solidFill>
                <a:schemeClr val="lt1"/>
              </a:solidFill>
              <a:latin typeface="Arial"/>
              <a:ea typeface="Arial"/>
              <a:cs typeface="Arial"/>
              <a:sym typeface="Arial"/>
            </a:endParaRPr>
          </a:p>
        </p:txBody>
      </p:sp>
      <p:grpSp>
        <p:nvGrpSpPr>
          <p:cNvPr id="6" name="Grupo 5">
            <a:extLst>
              <a:ext uri="{FF2B5EF4-FFF2-40B4-BE49-F238E27FC236}">
                <a16:creationId xmlns:a16="http://schemas.microsoft.com/office/drawing/2014/main" id="{145F4833-7E4E-1DFC-5232-2EB718F8AD40}"/>
              </a:ext>
            </a:extLst>
          </p:cNvPr>
          <p:cNvGrpSpPr/>
          <p:nvPr/>
        </p:nvGrpSpPr>
        <p:grpSpPr>
          <a:xfrm>
            <a:off x="5582651" y="3391192"/>
            <a:ext cx="11790948" cy="9652750"/>
            <a:chOff x="-1" y="3246813"/>
            <a:chExt cx="11790948" cy="9652750"/>
          </a:xfrm>
        </p:grpSpPr>
        <p:pic>
          <p:nvPicPr>
            <p:cNvPr id="3" name="Imagen 2">
              <a:extLst>
                <a:ext uri="{FF2B5EF4-FFF2-40B4-BE49-F238E27FC236}">
                  <a16:creationId xmlns:a16="http://schemas.microsoft.com/office/drawing/2014/main" id="{D343C6A3-6D4A-2B2B-4152-07193F1DBE1E}"/>
                </a:ext>
              </a:extLst>
            </p:cNvPr>
            <p:cNvPicPr>
              <a:picLocks noChangeAspect="1"/>
            </p:cNvPicPr>
            <p:nvPr/>
          </p:nvPicPr>
          <p:blipFill>
            <a:blip r:embed="rId4"/>
            <a:stretch>
              <a:fillRect/>
            </a:stretch>
          </p:blipFill>
          <p:spPr>
            <a:xfrm>
              <a:off x="-1" y="3246813"/>
              <a:ext cx="10082463" cy="5897188"/>
            </a:xfrm>
            <a:prstGeom prst="rect">
              <a:avLst/>
            </a:prstGeom>
          </p:spPr>
        </p:pic>
        <p:pic>
          <p:nvPicPr>
            <p:cNvPr id="5" name="Imagen 4">
              <a:extLst>
                <a:ext uri="{FF2B5EF4-FFF2-40B4-BE49-F238E27FC236}">
                  <a16:creationId xmlns:a16="http://schemas.microsoft.com/office/drawing/2014/main" id="{99DDC404-032B-70CF-A3C8-2889296BA641}"/>
                </a:ext>
              </a:extLst>
            </p:cNvPr>
            <p:cNvPicPr>
              <a:picLocks noChangeAspect="1"/>
            </p:cNvPicPr>
            <p:nvPr/>
          </p:nvPicPr>
          <p:blipFill>
            <a:blip r:embed="rId5"/>
            <a:stretch>
              <a:fillRect/>
            </a:stretch>
          </p:blipFill>
          <p:spPr>
            <a:xfrm>
              <a:off x="0" y="9227009"/>
              <a:ext cx="11790947" cy="3672554"/>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1"/>
          <p:cNvSpPr txBox="1"/>
          <p:nvPr/>
        </p:nvSpPr>
        <p:spPr>
          <a:xfrm>
            <a:off x="151032" y="785379"/>
            <a:ext cx="12687813"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DIAGRAMA RELACIONAL</a:t>
            </a:r>
            <a:endParaRPr sz="6600" b="1" i="0" u="none" strike="noStrike" cap="none" dirty="0">
              <a:solidFill>
                <a:schemeClr val="lt1"/>
              </a:solidFill>
              <a:latin typeface="Arial"/>
              <a:ea typeface="Arial"/>
              <a:cs typeface="Arial"/>
              <a:sym typeface="Arial"/>
            </a:endParaRPr>
          </a:p>
        </p:txBody>
      </p:sp>
      <p:pic>
        <p:nvPicPr>
          <p:cNvPr id="5" name="Imagen 4">
            <a:extLst>
              <a:ext uri="{FF2B5EF4-FFF2-40B4-BE49-F238E27FC236}">
                <a16:creationId xmlns:a16="http://schemas.microsoft.com/office/drawing/2014/main" id="{A44425CF-6DBB-FE86-B44E-6E075AC57EF1}"/>
              </a:ext>
            </a:extLst>
          </p:cNvPr>
          <p:cNvPicPr>
            <a:picLocks noChangeAspect="1"/>
          </p:cNvPicPr>
          <p:nvPr/>
        </p:nvPicPr>
        <p:blipFill>
          <a:blip r:embed="rId4"/>
          <a:stretch>
            <a:fillRect/>
          </a:stretch>
        </p:blipFill>
        <p:spPr>
          <a:xfrm>
            <a:off x="346973" y="3670325"/>
            <a:ext cx="23623369" cy="113192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
        <p:nvSpPr>
          <p:cNvPr id="121" name="Google Shape;121;p13"/>
          <p:cNvSpPr/>
          <p:nvPr/>
        </p:nvSpPr>
        <p:spPr>
          <a:xfrm>
            <a:off x="1824930" y="12106142"/>
            <a:ext cx="3839513" cy="9233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5300"/>
              </a:buClr>
              <a:buSzPts val="5400"/>
              <a:buFont typeface="Helvetica Neue"/>
              <a:buNone/>
            </a:pPr>
            <a:r>
              <a:rPr lang="es-ES" sz="5400" b="1" i="0" u="none" strike="noStrike" cap="none">
                <a:solidFill>
                  <a:srgbClr val="FF5300"/>
                </a:solidFill>
                <a:latin typeface="Helvetica Neue"/>
                <a:ea typeface="Helvetica Neue"/>
                <a:cs typeface="Helvetica Neue"/>
                <a:sym typeface="Helvetica Neue"/>
              </a:rPr>
              <a:t>SENA 2022</a:t>
            </a:r>
            <a:endParaRPr sz="1400" b="0" i="0" u="none" strike="noStrike" cap="none">
              <a:solidFill>
                <a:srgbClr val="000000"/>
              </a:solidFill>
              <a:latin typeface="Arial"/>
              <a:ea typeface="Arial"/>
              <a:cs typeface="Arial"/>
              <a:sym typeface="Arial"/>
            </a:endParaRPr>
          </a:p>
        </p:txBody>
      </p:sp>
      <p:sp>
        <p:nvSpPr>
          <p:cNvPr id="122" name="Google Shape;122;p13"/>
          <p:cNvSpPr txBox="1"/>
          <p:nvPr/>
        </p:nvSpPr>
        <p:spPr>
          <a:xfrm>
            <a:off x="5194437" y="6832674"/>
            <a:ext cx="13995125" cy="144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800" b="1" i="0" u="none" strike="noStrike" cap="none">
                <a:solidFill>
                  <a:srgbClr val="000000"/>
                </a:solidFill>
                <a:latin typeface="Arial"/>
                <a:ea typeface="Arial"/>
                <a:cs typeface="Arial"/>
                <a:sym typeface="Arial"/>
              </a:rPr>
              <a:t>DICCIONARIO DE DATOS</a:t>
            </a:r>
            <a:endParaRPr sz="8800" b="1"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6" name="Google Shape;144;p16"/>
          <p:cNvSpPr txBox="1"/>
          <p:nvPr/>
        </p:nvSpPr>
        <p:spPr>
          <a:xfrm>
            <a:off x="126124" y="788276"/>
            <a:ext cx="1095789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DICCIONARIO DE DATOS</a:t>
            </a:r>
            <a:endParaRPr sz="6600" b="1" i="0" u="none" strike="noStrike" cap="none" dirty="0">
              <a:solidFill>
                <a:schemeClr val="lt1"/>
              </a:solidFill>
              <a:latin typeface="Arial"/>
              <a:ea typeface="Arial"/>
              <a:cs typeface="Arial"/>
              <a:sym typeface="Arial"/>
            </a:endParaRPr>
          </a:p>
        </p:txBody>
      </p:sp>
      <p:pic>
        <p:nvPicPr>
          <p:cNvPr id="3" name="Imagen 2">
            <a:extLst>
              <a:ext uri="{FF2B5EF4-FFF2-40B4-BE49-F238E27FC236}">
                <a16:creationId xmlns:a16="http://schemas.microsoft.com/office/drawing/2014/main" id="{CF88C56A-8271-50DC-7560-14DB7DFAA957}"/>
              </a:ext>
            </a:extLst>
          </p:cNvPr>
          <p:cNvPicPr>
            <a:picLocks noChangeAspect="1"/>
          </p:cNvPicPr>
          <p:nvPr/>
        </p:nvPicPr>
        <p:blipFill>
          <a:blip r:embed="rId4"/>
          <a:stretch>
            <a:fillRect/>
          </a:stretch>
        </p:blipFill>
        <p:spPr>
          <a:xfrm>
            <a:off x="433176" y="3636933"/>
            <a:ext cx="23517648" cy="11771275"/>
          </a:xfrm>
          <a:prstGeom prst="rect">
            <a:avLst/>
          </a:prstGeom>
        </p:spPr>
      </p:pic>
    </p:spTree>
    <p:extLst>
      <p:ext uri="{BB962C8B-B14F-4D97-AF65-F5344CB8AC3E}">
        <p14:creationId xmlns:p14="http://schemas.microsoft.com/office/powerpoint/2010/main" val="3171543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6" name="Google Shape;144;p16"/>
          <p:cNvSpPr txBox="1"/>
          <p:nvPr/>
        </p:nvSpPr>
        <p:spPr>
          <a:xfrm>
            <a:off x="126124" y="788276"/>
            <a:ext cx="1095789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DICCIONARIO DE DATOS</a:t>
            </a:r>
            <a:endParaRPr sz="6600" b="1" i="0" u="none" strike="noStrike" cap="none" dirty="0">
              <a:solidFill>
                <a:schemeClr val="lt1"/>
              </a:solidFill>
              <a:latin typeface="Arial"/>
              <a:ea typeface="Arial"/>
              <a:cs typeface="Arial"/>
              <a:sym typeface="Arial"/>
            </a:endParaRPr>
          </a:p>
        </p:txBody>
      </p:sp>
      <p:pic>
        <p:nvPicPr>
          <p:cNvPr id="4" name="Imagen 3">
            <a:extLst>
              <a:ext uri="{FF2B5EF4-FFF2-40B4-BE49-F238E27FC236}">
                <a16:creationId xmlns:a16="http://schemas.microsoft.com/office/drawing/2014/main" id="{296875E8-5561-2E55-351A-6DE1ABD4FB6B}"/>
              </a:ext>
            </a:extLst>
          </p:cNvPr>
          <p:cNvPicPr>
            <a:picLocks noChangeAspect="1"/>
          </p:cNvPicPr>
          <p:nvPr/>
        </p:nvPicPr>
        <p:blipFill>
          <a:blip r:embed="rId4"/>
          <a:stretch>
            <a:fillRect/>
          </a:stretch>
        </p:blipFill>
        <p:spPr>
          <a:xfrm>
            <a:off x="126124" y="3767005"/>
            <a:ext cx="24073879" cy="1164716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5" name="Google Shape;144;p16"/>
          <p:cNvSpPr txBox="1"/>
          <p:nvPr/>
        </p:nvSpPr>
        <p:spPr>
          <a:xfrm>
            <a:off x="126124" y="788276"/>
            <a:ext cx="1095789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DICCIONARIO DE DATOS</a:t>
            </a:r>
            <a:endParaRPr sz="6600" b="1" i="0" u="none" strike="noStrike" cap="none" dirty="0">
              <a:solidFill>
                <a:schemeClr val="lt1"/>
              </a:solidFill>
              <a:latin typeface="Arial"/>
              <a:ea typeface="Arial"/>
              <a:cs typeface="Arial"/>
              <a:sym typeface="Arial"/>
            </a:endParaRPr>
          </a:p>
        </p:txBody>
      </p:sp>
      <p:pic>
        <p:nvPicPr>
          <p:cNvPr id="4" name="Imagen 3">
            <a:extLst>
              <a:ext uri="{FF2B5EF4-FFF2-40B4-BE49-F238E27FC236}">
                <a16:creationId xmlns:a16="http://schemas.microsoft.com/office/drawing/2014/main" id="{7DAD692E-20F1-B668-DFFC-AC5E3A84B2ED}"/>
              </a:ext>
            </a:extLst>
          </p:cNvPr>
          <p:cNvPicPr>
            <a:picLocks noChangeAspect="1"/>
          </p:cNvPicPr>
          <p:nvPr/>
        </p:nvPicPr>
        <p:blipFill>
          <a:blip r:embed="rId4"/>
          <a:stretch>
            <a:fillRect/>
          </a:stretch>
        </p:blipFill>
        <p:spPr>
          <a:xfrm>
            <a:off x="126124" y="3308467"/>
            <a:ext cx="24246008" cy="106687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5" name="Google Shape;144;p16"/>
          <p:cNvSpPr txBox="1"/>
          <p:nvPr/>
        </p:nvSpPr>
        <p:spPr>
          <a:xfrm>
            <a:off x="126124" y="788276"/>
            <a:ext cx="1095789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DICCIONARIO DE DATOS</a:t>
            </a:r>
            <a:endParaRPr sz="6600" b="1" i="0" u="none" strike="noStrike" cap="none" dirty="0">
              <a:solidFill>
                <a:schemeClr val="lt1"/>
              </a:solidFill>
              <a:latin typeface="Arial"/>
              <a:ea typeface="Arial"/>
              <a:cs typeface="Arial"/>
              <a:sym typeface="Arial"/>
            </a:endParaRPr>
          </a:p>
        </p:txBody>
      </p:sp>
      <p:pic>
        <p:nvPicPr>
          <p:cNvPr id="4" name="Imagen 3">
            <a:extLst>
              <a:ext uri="{FF2B5EF4-FFF2-40B4-BE49-F238E27FC236}">
                <a16:creationId xmlns:a16="http://schemas.microsoft.com/office/drawing/2014/main" id="{65B66416-19BD-C906-B76F-0DC35D595E68}"/>
              </a:ext>
            </a:extLst>
          </p:cNvPr>
          <p:cNvPicPr>
            <a:picLocks noChangeAspect="1"/>
          </p:cNvPicPr>
          <p:nvPr/>
        </p:nvPicPr>
        <p:blipFill>
          <a:blip r:embed="rId4"/>
          <a:stretch>
            <a:fillRect/>
          </a:stretch>
        </p:blipFill>
        <p:spPr>
          <a:xfrm>
            <a:off x="126124" y="3313946"/>
            <a:ext cx="23982975" cy="987953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5" name="Google Shape;144;p16"/>
          <p:cNvSpPr txBox="1"/>
          <p:nvPr/>
        </p:nvSpPr>
        <p:spPr>
          <a:xfrm>
            <a:off x="126124" y="788276"/>
            <a:ext cx="1095789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DICCIONARIO DE DATOS</a:t>
            </a:r>
            <a:endParaRPr sz="6600" b="1" i="0" u="none" strike="noStrike" cap="none" dirty="0">
              <a:solidFill>
                <a:schemeClr val="lt1"/>
              </a:solidFill>
              <a:latin typeface="Arial"/>
              <a:ea typeface="Arial"/>
              <a:cs typeface="Arial"/>
              <a:sym typeface="Arial"/>
            </a:endParaRPr>
          </a:p>
        </p:txBody>
      </p:sp>
      <p:pic>
        <p:nvPicPr>
          <p:cNvPr id="4" name="Imagen 3">
            <a:extLst>
              <a:ext uri="{FF2B5EF4-FFF2-40B4-BE49-F238E27FC236}">
                <a16:creationId xmlns:a16="http://schemas.microsoft.com/office/drawing/2014/main" id="{9EC23AC4-4B37-EA52-36AD-BFAA90C69DD1}"/>
              </a:ext>
            </a:extLst>
          </p:cNvPr>
          <p:cNvPicPr>
            <a:picLocks noChangeAspect="1"/>
          </p:cNvPicPr>
          <p:nvPr/>
        </p:nvPicPr>
        <p:blipFill>
          <a:blip r:embed="rId4"/>
          <a:stretch>
            <a:fillRect/>
          </a:stretch>
        </p:blipFill>
        <p:spPr>
          <a:xfrm>
            <a:off x="126124" y="3139413"/>
            <a:ext cx="24116418" cy="10576587"/>
          </a:xfrm>
          <a:prstGeom prst="rect">
            <a:avLst/>
          </a:prstGeom>
        </p:spPr>
      </p:pic>
    </p:spTree>
    <p:extLst>
      <p:ext uri="{BB962C8B-B14F-4D97-AF65-F5344CB8AC3E}">
        <p14:creationId xmlns:p14="http://schemas.microsoft.com/office/powerpoint/2010/main" val="3094493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5" name="Google Shape;144;p16"/>
          <p:cNvSpPr txBox="1"/>
          <p:nvPr/>
        </p:nvSpPr>
        <p:spPr>
          <a:xfrm>
            <a:off x="126124" y="788276"/>
            <a:ext cx="1095789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DICCIONARIO DE DATOS</a:t>
            </a:r>
            <a:endParaRPr sz="6600" b="1" i="0" u="none" strike="noStrike" cap="none" dirty="0">
              <a:solidFill>
                <a:schemeClr val="lt1"/>
              </a:solidFill>
              <a:latin typeface="Arial"/>
              <a:ea typeface="Arial"/>
              <a:cs typeface="Arial"/>
              <a:sym typeface="Arial"/>
            </a:endParaRPr>
          </a:p>
        </p:txBody>
      </p:sp>
      <p:pic>
        <p:nvPicPr>
          <p:cNvPr id="4" name="Imagen 3">
            <a:extLst>
              <a:ext uri="{FF2B5EF4-FFF2-40B4-BE49-F238E27FC236}">
                <a16:creationId xmlns:a16="http://schemas.microsoft.com/office/drawing/2014/main" id="{FB447860-33B3-E7E7-7A80-20676260454C}"/>
              </a:ext>
            </a:extLst>
          </p:cNvPr>
          <p:cNvPicPr>
            <a:picLocks noChangeAspect="1"/>
          </p:cNvPicPr>
          <p:nvPr/>
        </p:nvPicPr>
        <p:blipFill>
          <a:blip r:embed="rId4"/>
          <a:stretch>
            <a:fillRect/>
          </a:stretch>
        </p:blipFill>
        <p:spPr>
          <a:xfrm>
            <a:off x="126123" y="3145835"/>
            <a:ext cx="24117111" cy="10668136"/>
          </a:xfrm>
          <a:prstGeom prst="rect">
            <a:avLst/>
          </a:prstGeom>
        </p:spPr>
      </p:pic>
    </p:spTree>
    <p:extLst>
      <p:ext uri="{BB962C8B-B14F-4D97-AF65-F5344CB8AC3E}">
        <p14:creationId xmlns:p14="http://schemas.microsoft.com/office/powerpoint/2010/main" val="1069695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5" name="Google Shape;144;p16"/>
          <p:cNvSpPr txBox="1"/>
          <p:nvPr/>
        </p:nvSpPr>
        <p:spPr>
          <a:xfrm>
            <a:off x="126124" y="788276"/>
            <a:ext cx="1095789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DICCIONARIO DE DATOS</a:t>
            </a:r>
            <a:endParaRPr sz="6600" b="1" i="0" u="none" strike="noStrike" cap="none" dirty="0">
              <a:solidFill>
                <a:schemeClr val="lt1"/>
              </a:solidFill>
              <a:latin typeface="Arial"/>
              <a:ea typeface="Arial"/>
              <a:cs typeface="Arial"/>
              <a:sym typeface="Arial"/>
            </a:endParaRPr>
          </a:p>
        </p:txBody>
      </p:sp>
      <p:pic>
        <p:nvPicPr>
          <p:cNvPr id="4" name="Imagen 3">
            <a:extLst>
              <a:ext uri="{FF2B5EF4-FFF2-40B4-BE49-F238E27FC236}">
                <a16:creationId xmlns:a16="http://schemas.microsoft.com/office/drawing/2014/main" id="{C35DB3EB-BF09-6F15-DF42-DF77C403E5EE}"/>
              </a:ext>
            </a:extLst>
          </p:cNvPr>
          <p:cNvPicPr>
            <a:picLocks noChangeAspect="1"/>
          </p:cNvPicPr>
          <p:nvPr/>
        </p:nvPicPr>
        <p:blipFill>
          <a:blip r:embed="rId4"/>
          <a:stretch>
            <a:fillRect/>
          </a:stretch>
        </p:blipFill>
        <p:spPr>
          <a:xfrm>
            <a:off x="359009" y="3227589"/>
            <a:ext cx="24035705" cy="8398354"/>
          </a:xfrm>
          <a:prstGeom prst="rect">
            <a:avLst/>
          </a:prstGeom>
        </p:spPr>
      </p:pic>
    </p:spTree>
    <p:extLst>
      <p:ext uri="{BB962C8B-B14F-4D97-AF65-F5344CB8AC3E}">
        <p14:creationId xmlns:p14="http://schemas.microsoft.com/office/powerpoint/2010/main" val="3483248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
        <p:cNvGrpSpPr/>
        <p:nvPr/>
      </p:nvGrpSpPr>
      <p:grpSpPr>
        <a:xfrm>
          <a:off x="0" y="0"/>
          <a:ext cx="0" cy="0"/>
          <a:chOff x="0" y="0"/>
          <a:chExt cx="0" cy="0"/>
        </a:xfrm>
      </p:grpSpPr>
      <p:sp>
        <p:nvSpPr>
          <p:cNvPr id="47" name="Google Shape;47;p2"/>
          <p:cNvSpPr txBox="1"/>
          <p:nvPr/>
        </p:nvSpPr>
        <p:spPr>
          <a:xfrm>
            <a:off x="4268857" y="5988496"/>
            <a:ext cx="15847943" cy="68018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0" i="0" u="none" strike="noStrike" cap="none" dirty="0">
                <a:solidFill>
                  <a:srgbClr val="000000"/>
                </a:solidFill>
                <a:latin typeface="Arial"/>
                <a:ea typeface="Arial"/>
                <a:cs typeface="Arial"/>
                <a:sym typeface="Arial"/>
              </a:rPr>
              <a:t>Se identifica que las microempresas tienen problemas con el almacenamiento, tratamiento y resultado de los datos de sus inventarios y ventas. La falta de un sistema de información eficiente hace que se usen métodos manuales, causando demoras en el proceso y una falta de confiabilidad. Así mismo, como tener que usar varias tablas u hojas para almacenar la misma información generando redundancia. </a:t>
            </a:r>
            <a:br>
              <a:rPr lang="es-ES" sz="2800" b="0" i="0" u="none" strike="noStrike" cap="none" dirty="0">
                <a:solidFill>
                  <a:srgbClr val="000000"/>
                </a:solidFill>
                <a:latin typeface="Arial"/>
                <a:ea typeface="Arial"/>
                <a:cs typeface="Arial"/>
                <a:sym typeface="Arial"/>
              </a:rPr>
            </a:br>
            <a:br>
              <a:rPr lang="es-ES" sz="2800" b="0" i="0" u="none" strike="noStrike" cap="none" dirty="0">
                <a:solidFill>
                  <a:srgbClr val="000000"/>
                </a:solidFill>
                <a:latin typeface="Arial"/>
                <a:ea typeface="Arial"/>
                <a:cs typeface="Arial"/>
                <a:sym typeface="Arial"/>
              </a:rPr>
            </a:br>
            <a:r>
              <a:rPr lang="es-ES" sz="2800" b="0" i="0" u="none" strike="noStrike" cap="none" dirty="0">
                <a:solidFill>
                  <a:srgbClr val="000000"/>
                </a:solidFill>
                <a:latin typeface="Arial"/>
                <a:ea typeface="Arial"/>
                <a:cs typeface="Arial"/>
                <a:sym typeface="Arial"/>
              </a:rPr>
              <a:t>En el estudio realizado se pudo constatar que las aplicaciones que se asemejan a la solución que se busca son bastante costosas y difíciles de comprender por los usuarios.</a:t>
            </a:r>
            <a:endParaRPr dirty="0"/>
          </a:p>
          <a:p>
            <a:pPr marL="0" marR="0" lvl="0" indent="0" algn="l" rtl="0">
              <a:lnSpc>
                <a:spcPct val="100000"/>
              </a:lnSpc>
              <a:spcBef>
                <a:spcPts val="0"/>
              </a:spcBef>
              <a:spcAft>
                <a:spcPts val="0"/>
              </a:spcAft>
              <a:buNone/>
            </a:pP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ES" sz="2800" b="0" i="0" u="none" strike="noStrike" cap="none" dirty="0">
                <a:solidFill>
                  <a:srgbClr val="000000"/>
                </a:solidFill>
                <a:latin typeface="Arial"/>
                <a:ea typeface="Arial"/>
                <a:cs typeface="Arial"/>
                <a:sym typeface="Arial"/>
              </a:rPr>
              <a:t>Al no tener una aplicación o proceso estructurado las microempresas están perdiendo información de su negocio, como el estado de ventas, el inventario, clientes o incluso los productos próximos a vencer, generando en cadena una insatisfacción a sus usuarios finales.</a:t>
            </a:r>
            <a:endParaRPr dirty="0"/>
          </a:p>
          <a:p>
            <a:pPr marL="0" marR="0" lvl="0" indent="0" algn="l" rtl="0">
              <a:lnSpc>
                <a:spcPct val="100000"/>
              </a:lnSpc>
              <a:spcBef>
                <a:spcPts val="0"/>
              </a:spcBef>
              <a:spcAft>
                <a:spcPts val="0"/>
              </a:spcAft>
              <a:buNone/>
            </a:pP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s-ES" sz="3600" b="0" i="0" u="none" strike="noStrike" cap="none" dirty="0">
                <a:solidFill>
                  <a:srgbClr val="000000"/>
                </a:solidFill>
                <a:latin typeface="Arial"/>
                <a:ea typeface="Arial"/>
                <a:cs typeface="Arial"/>
                <a:sym typeface="Arial"/>
              </a:rPr>
            </a:br>
            <a:br>
              <a:rPr lang="es-ES" sz="2000" b="0" i="0" u="none" strike="noStrike" cap="none" dirty="0">
                <a:solidFill>
                  <a:srgbClr val="000000"/>
                </a:solidFill>
                <a:latin typeface="Arial"/>
                <a:ea typeface="Arial"/>
                <a:cs typeface="Arial"/>
                <a:sym typeface="Arial"/>
              </a:rPr>
            </a:br>
            <a:endParaRPr sz="1600" b="1" i="0" u="none" strike="noStrike" cap="none" dirty="0">
              <a:solidFill>
                <a:srgbClr val="000000"/>
              </a:solidFill>
              <a:latin typeface="Arial"/>
              <a:ea typeface="Arial"/>
              <a:cs typeface="Arial"/>
              <a:sym typeface="Arial"/>
            </a:endParaRPr>
          </a:p>
        </p:txBody>
      </p:sp>
      <p:sp>
        <p:nvSpPr>
          <p:cNvPr id="48" name="Google Shape;48;p2"/>
          <p:cNvSpPr txBox="1"/>
          <p:nvPr/>
        </p:nvSpPr>
        <p:spPr>
          <a:xfrm>
            <a:off x="4731026" y="3233147"/>
            <a:ext cx="873152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000000"/>
                </a:solidFill>
                <a:latin typeface="Arial"/>
                <a:ea typeface="Arial"/>
                <a:cs typeface="Arial"/>
                <a:sym typeface="Arial"/>
              </a:rPr>
              <a:t>PLANTEAMIENTO DEL PROBLEMA</a:t>
            </a:r>
            <a:endParaRPr sz="6600" b="1"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sp>
        <p:nvSpPr>
          <p:cNvPr id="153" name="Google Shape;153;p17"/>
          <p:cNvSpPr txBox="1"/>
          <p:nvPr/>
        </p:nvSpPr>
        <p:spPr>
          <a:xfrm>
            <a:off x="94593" y="816910"/>
            <a:ext cx="873152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DIAGRAMA EDT</a:t>
            </a:r>
            <a:endParaRPr sz="6600" b="1" i="0" u="none" strike="noStrike" cap="none" dirty="0">
              <a:solidFill>
                <a:schemeClr val="lt1"/>
              </a:solidFill>
              <a:latin typeface="Arial"/>
              <a:ea typeface="Arial"/>
              <a:cs typeface="Arial"/>
              <a:sym typeface="Arial"/>
            </a:endParaRPr>
          </a:p>
        </p:txBody>
      </p:sp>
      <p:pic>
        <p:nvPicPr>
          <p:cNvPr id="154" name="Google Shape;154;p17"/>
          <p:cNvPicPr preferRelativeResize="0"/>
          <p:nvPr/>
        </p:nvPicPr>
        <p:blipFill rotWithShape="1">
          <a:blip r:embed="rId4">
            <a:alphaModFix/>
          </a:blip>
          <a:srcRect/>
          <a:stretch/>
        </p:blipFill>
        <p:spPr>
          <a:xfrm>
            <a:off x="378371" y="3531476"/>
            <a:ext cx="23616745" cy="1179260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
        <p:cNvGrpSpPr/>
        <p:nvPr/>
      </p:nvGrpSpPr>
      <p:grpSpPr>
        <a:xfrm>
          <a:off x="0" y="0"/>
          <a:ext cx="0" cy="0"/>
          <a:chOff x="0" y="0"/>
          <a:chExt cx="0" cy="0"/>
        </a:xfrm>
      </p:grpSpPr>
      <p:sp>
        <p:nvSpPr>
          <p:cNvPr id="4" name="Google Shape;171;p20"/>
          <p:cNvSpPr txBox="1"/>
          <p:nvPr/>
        </p:nvSpPr>
        <p:spPr>
          <a:xfrm>
            <a:off x="126124" y="785379"/>
            <a:ext cx="1275087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DIAGRAMA DE GANTT</a:t>
            </a:r>
            <a:endParaRPr sz="6600" b="1" i="0" u="none" strike="noStrike" cap="none" dirty="0">
              <a:solidFill>
                <a:schemeClr val="lt1"/>
              </a:solidFill>
              <a:latin typeface="Arial"/>
              <a:ea typeface="Arial"/>
              <a:cs typeface="Arial"/>
              <a:sym typeface="Arial"/>
            </a:endParaRPr>
          </a:p>
        </p:txBody>
      </p:sp>
      <p:pic>
        <p:nvPicPr>
          <p:cNvPr id="3" name="Imagen 2">
            <a:extLst>
              <a:ext uri="{FF2B5EF4-FFF2-40B4-BE49-F238E27FC236}">
                <a16:creationId xmlns:a16="http://schemas.microsoft.com/office/drawing/2014/main" id="{8A59C7A3-63FE-73EC-849B-47771410A266}"/>
              </a:ext>
            </a:extLst>
          </p:cNvPr>
          <p:cNvPicPr>
            <a:picLocks noChangeAspect="1"/>
          </p:cNvPicPr>
          <p:nvPr/>
        </p:nvPicPr>
        <p:blipFill>
          <a:blip r:embed="rId4"/>
          <a:stretch>
            <a:fillRect/>
          </a:stretch>
        </p:blipFill>
        <p:spPr>
          <a:xfrm>
            <a:off x="289409" y="3342334"/>
            <a:ext cx="23811562" cy="1230492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
        <p:cNvGrpSpPr/>
        <p:nvPr/>
      </p:nvGrpSpPr>
      <p:grpSpPr>
        <a:xfrm>
          <a:off x="0" y="0"/>
          <a:ext cx="0" cy="0"/>
          <a:chOff x="0" y="0"/>
          <a:chExt cx="0" cy="0"/>
        </a:xfrm>
      </p:grpSpPr>
      <p:sp>
        <p:nvSpPr>
          <p:cNvPr id="4" name="Google Shape;171;p20"/>
          <p:cNvSpPr txBox="1"/>
          <p:nvPr/>
        </p:nvSpPr>
        <p:spPr>
          <a:xfrm>
            <a:off x="126124" y="785379"/>
            <a:ext cx="1275087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DIAGRAMA DE GANTT</a:t>
            </a:r>
            <a:endParaRPr sz="6600" b="1" i="0" u="none" strike="noStrike" cap="none" dirty="0">
              <a:solidFill>
                <a:schemeClr val="lt1"/>
              </a:solidFill>
              <a:latin typeface="Arial"/>
              <a:ea typeface="Arial"/>
              <a:cs typeface="Arial"/>
              <a:sym typeface="Arial"/>
            </a:endParaRPr>
          </a:p>
        </p:txBody>
      </p:sp>
      <p:pic>
        <p:nvPicPr>
          <p:cNvPr id="3" name="Imagen 2">
            <a:extLst>
              <a:ext uri="{FF2B5EF4-FFF2-40B4-BE49-F238E27FC236}">
                <a16:creationId xmlns:a16="http://schemas.microsoft.com/office/drawing/2014/main" id="{7F77ED27-3860-6320-2E73-4794AE85915E}"/>
              </a:ext>
            </a:extLst>
          </p:cNvPr>
          <p:cNvPicPr>
            <a:picLocks noChangeAspect="1"/>
          </p:cNvPicPr>
          <p:nvPr/>
        </p:nvPicPr>
        <p:blipFill rotWithShape="1">
          <a:blip r:embed="rId4"/>
          <a:srcRect b="4961"/>
          <a:stretch/>
        </p:blipFill>
        <p:spPr>
          <a:xfrm>
            <a:off x="126124" y="3373999"/>
            <a:ext cx="23811562" cy="1209520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0"/>
        <p:cNvGrpSpPr/>
        <p:nvPr/>
      </p:nvGrpSpPr>
      <p:grpSpPr>
        <a:xfrm>
          <a:off x="0" y="0"/>
          <a:ext cx="0" cy="0"/>
          <a:chOff x="0" y="0"/>
          <a:chExt cx="0" cy="0"/>
        </a:xfrm>
      </p:grpSpPr>
      <p:sp>
        <p:nvSpPr>
          <p:cNvPr id="171" name="Google Shape;171;p20"/>
          <p:cNvSpPr txBox="1"/>
          <p:nvPr/>
        </p:nvSpPr>
        <p:spPr>
          <a:xfrm>
            <a:off x="126124" y="785379"/>
            <a:ext cx="1275087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DIAGRAMA DE GANTT</a:t>
            </a:r>
            <a:endParaRPr sz="6600" b="1" i="0" u="none" strike="noStrike" cap="none" dirty="0">
              <a:solidFill>
                <a:schemeClr val="lt1"/>
              </a:solidFill>
              <a:latin typeface="Arial"/>
              <a:ea typeface="Arial"/>
              <a:cs typeface="Arial"/>
              <a:sym typeface="Arial"/>
            </a:endParaRPr>
          </a:p>
        </p:txBody>
      </p:sp>
      <p:pic>
        <p:nvPicPr>
          <p:cNvPr id="3" name="Imagen 2">
            <a:extLst>
              <a:ext uri="{FF2B5EF4-FFF2-40B4-BE49-F238E27FC236}">
                <a16:creationId xmlns:a16="http://schemas.microsoft.com/office/drawing/2014/main" id="{CB82ED8D-6790-60BB-B9FB-EA06E05CA763}"/>
              </a:ext>
            </a:extLst>
          </p:cNvPr>
          <p:cNvPicPr>
            <a:picLocks noChangeAspect="1"/>
          </p:cNvPicPr>
          <p:nvPr/>
        </p:nvPicPr>
        <p:blipFill rotWithShape="1">
          <a:blip r:embed="rId4"/>
          <a:srcRect b="6746"/>
          <a:stretch/>
        </p:blipFill>
        <p:spPr>
          <a:xfrm>
            <a:off x="126123" y="3432629"/>
            <a:ext cx="23746248" cy="1205629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0"/>
        <p:cNvGrpSpPr/>
        <p:nvPr/>
      </p:nvGrpSpPr>
      <p:grpSpPr>
        <a:xfrm>
          <a:off x="0" y="0"/>
          <a:ext cx="0" cy="0"/>
          <a:chOff x="0" y="0"/>
          <a:chExt cx="0" cy="0"/>
        </a:xfrm>
      </p:grpSpPr>
      <p:sp>
        <p:nvSpPr>
          <p:cNvPr id="171" name="Google Shape;171;p20"/>
          <p:cNvSpPr txBox="1"/>
          <p:nvPr/>
        </p:nvSpPr>
        <p:spPr>
          <a:xfrm>
            <a:off x="126124" y="785379"/>
            <a:ext cx="1275087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DIAGRAMA DE GANTT</a:t>
            </a:r>
            <a:endParaRPr sz="6600" b="1" i="0" u="none" strike="noStrike" cap="none" dirty="0">
              <a:solidFill>
                <a:schemeClr val="lt1"/>
              </a:solidFill>
              <a:latin typeface="Arial"/>
              <a:ea typeface="Arial"/>
              <a:cs typeface="Arial"/>
              <a:sym typeface="Arial"/>
            </a:endParaRPr>
          </a:p>
        </p:txBody>
      </p:sp>
      <p:pic>
        <p:nvPicPr>
          <p:cNvPr id="4" name="Imagen 3">
            <a:extLst>
              <a:ext uri="{FF2B5EF4-FFF2-40B4-BE49-F238E27FC236}">
                <a16:creationId xmlns:a16="http://schemas.microsoft.com/office/drawing/2014/main" id="{56082745-A73E-1865-4C20-518185AF2796}"/>
              </a:ext>
            </a:extLst>
          </p:cNvPr>
          <p:cNvPicPr>
            <a:picLocks noChangeAspect="1"/>
          </p:cNvPicPr>
          <p:nvPr/>
        </p:nvPicPr>
        <p:blipFill rotWithShape="1">
          <a:blip r:embed="rId4"/>
          <a:srcRect b="5407"/>
          <a:stretch/>
        </p:blipFill>
        <p:spPr>
          <a:xfrm>
            <a:off x="126123" y="3399971"/>
            <a:ext cx="23746248" cy="12159970"/>
          </a:xfrm>
          <a:prstGeom prst="rect">
            <a:avLst/>
          </a:prstGeom>
        </p:spPr>
      </p:pic>
    </p:spTree>
    <p:extLst>
      <p:ext uri="{BB962C8B-B14F-4D97-AF65-F5344CB8AC3E}">
        <p14:creationId xmlns:p14="http://schemas.microsoft.com/office/powerpoint/2010/main" val="1065929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0"/>
        <p:cNvGrpSpPr/>
        <p:nvPr/>
      </p:nvGrpSpPr>
      <p:grpSpPr>
        <a:xfrm>
          <a:off x="0" y="0"/>
          <a:ext cx="0" cy="0"/>
          <a:chOff x="0" y="0"/>
          <a:chExt cx="0" cy="0"/>
        </a:xfrm>
      </p:grpSpPr>
      <p:sp>
        <p:nvSpPr>
          <p:cNvPr id="171" name="Google Shape;171;p20"/>
          <p:cNvSpPr txBox="1"/>
          <p:nvPr/>
        </p:nvSpPr>
        <p:spPr>
          <a:xfrm>
            <a:off x="126124" y="785379"/>
            <a:ext cx="1275087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DIAGRAMA DE GANTT</a:t>
            </a:r>
            <a:endParaRPr sz="6600" b="1" i="0" u="none" strike="noStrike" cap="none" dirty="0">
              <a:solidFill>
                <a:schemeClr val="lt1"/>
              </a:solidFill>
              <a:latin typeface="Arial"/>
              <a:ea typeface="Arial"/>
              <a:cs typeface="Arial"/>
              <a:sym typeface="Arial"/>
            </a:endParaRPr>
          </a:p>
        </p:txBody>
      </p:sp>
      <p:pic>
        <p:nvPicPr>
          <p:cNvPr id="3" name="Imagen 2">
            <a:extLst>
              <a:ext uri="{FF2B5EF4-FFF2-40B4-BE49-F238E27FC236}">
                <a16:creationId xmlns:a16="http://schemas.microsoft.com/office/drawing/2014/main" id="{A8EAAB15-0BD0-830E-7A78-1D9F02A48432}"/>
              </a:ext>
            </a:extLst>
          </p:cNvPr>
          <p:cNvPicPr>
            <a:picLocks noChangeAspect="1"/>
          </p:cNvPicPr>
          <p:nvPr/>
        </p:nvPicPr>
        <p:blipFill rotWithShape="1">
          <a:blip r:embed="rId4"/>
          <a:srcRect b="5854"/>
          <a:stretch/>
        </p:blipFill>
        <p:spPr>
          <a:xfrm>
            <a:off x="126124" y="3791857"/>
            <a:ext cx="23942191" cy="11529992"/>
          </a:xfrm>
          <a:prstGeom prst="rect">
            <a:avLst/>
          </a:prstGeom>
        </p:spPr>
      </p:pic>
    </p:spTree>
    <p:extLst>
      <p:ext uri="{BB962C8B-B14F-4D97-AF65-F5344CB8AC3E}">
        <p14:creationId xmlns:p14="http://schemas.microsoft.com/office/powerpoint/2010/main" val="3822403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7" name="Google Shape;177;p21"/>
          <p:cNvSpPr txBox="1"/>
          <p:nvPr/>
        </p:nvSpPr>
        <p:spPr>
          <a:xfrm>
            <a:off x="157655" y="816910"/>
            <a:ext cx="17039096"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a:solidFill>
                  <a:schemeClr val="lt1"/>
                </a:solidFill>
                <a:latin typeface="Arial"/>
                <a:ea typeface="Arial"/>
                <a:cs typeface="Arial"/>
                <a:sym typeface="Arial"/>
              </a:rPr>
              <a:t>INFORME DE RECURSOS</a:t>
            </a:r>
            <a:endParaRPr sz="6600" b="1" i="0" u="none" strike="noStrike" cap="none">
              <a:solidFill>
                <a:schemeClr val="lt1"/>
              </a:solidFill>
              <a:latin typeface="Arial"/>
              <a:ea typeface="Arial"/>
              <a:cs typeface="Arial"/>
              <a:sym typeface="Arial"/>
            </a:endParaRPr>
          </a:p>
        </p:txBody>
      </p:sp>
      <p:pic>
        <p:nvPicPr>
          <p:cNvPr id="5" name="Imagen 4">
            <a:extLst>
              <a:ext uri="{FF2B5EF4-FFF2-40B4-BE49-F238E27FC236}">
                <a16:creationId xmlns:a16="http://schemas.microsoft.com/office/drawing/2014/main" id="{7CB62E59-7814-92DD-6F7D-8DAD166365CC}"/>
              </a:ext>
            </a:extLst>
          </p:cNvPr>
          <p:cNvPicPr>
            <a:picLocks noChangeAspect="1"/>
          </p:cNvPicPr>
          <p:nvPr/>
        </p:nvPicPr>
        <p:blipFill rotWithShape="1">
          <a:blip r:embed="rId4"/>
          <a:srcRect b="5850"/>
          <a:stretch/>
        </p:blipFill>
        <p:spPr>
          <a:xfrm>
            <a:off x="600403" y="3532021"/>
            <a:ext cx="23239311" cy="1162766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3"/>
        <p:cNvGrpSpPr/>
        <p:nvPr/>
      </p:nvGrpSpPr>
      <p:grpSpPr>
        <a:xfrm>
          <a:off x="0" y="0"/>
          <a:ext cx="0" cy="0"/>
          <a:chOff x="0" y="0"/>
          <a:chExt cx="0" cy="0"/>
        </a:xfrm>
      </p:grpSpPr>
      <p:sp>
        <p:nvSpPr>
          <p:cNvPr id="184" name="Google Shape;184;p22"/>
          <p:cNvSpPr txBox="1"/>
          <p:nvPr/>
        </p:nvSpPr>
        <p:spPr>
          <a:xfrm>
            <a:off x="94593" y="816910"/>
            <a:ext cx="1139504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a:solidFill>
                  <a:schemeClr val="lt1"/>
                </a:solidFill>
                <a:latin typeface="Arial"/>
                <a:ea typeface="Arial"/>
                <a:cs typeface="Arial"/>
                <a:sym typeface="Arial"/>
              </a:rPr>
              <a:t>INFORME DE COSTOS</a:t>
            </a:r>
            <a:endParaRPr sz="6600" b="1" i="0" u="none" strike="noStrike" cap="none">
              <a:solidFill>
                <a:schemeClr val="lt1"/>
              </a:solidFill>
              <a:latin typeface="Arial"/>
              <a:ea typeface="Arial"/>
              <a:cs typeface="Arial"/>
              <a:sym typeface="Arial"/>
            </a:endParaRPr>
          </a:p>
        </p:txBody>
      </p:sp>
      <p:pic>
        <p:nvPicPr>
          <p:cNvPr id="2" name="Imagen 1">
            <a:extLst>
              <a:ext uri="{FF2B5EF4-FFF2-40B4-BE49-F238E27FC236}">
                <a16:creationId xmlns:a16="http://schemas.microsoft.com/office/drawing/2014/main" id="{69C14813-BCCF-9DD2-F74C-C81D1C8D08E1}"/>
              </a:ext>
            </a:extLst>
          </p:cNvPr>
          <p:cNvPicPr>
            <a:picLocks noChangeAspect="1"/>
          </p:cNvPicPr>
          <p:nvPr/>
        </p:nvPicPr>
        <p:blipFill rotWithShape="1">
          <a:blip r:embed="rId4"/>
          <a:srcRect r="46161" b="11653"/>
          <a:stretch/>
        </p:blipFill>
        <p:spPr>
          <a:xfrm>
            <a:off x="515008" y="3563008"/>
            <a:ext cx="23161421" cy="1178584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9"/>
        <p:cNvGrpSpPr/>
        <p:nvPr/>
      </p:nvGrpSpPr>
      <p:grpSpPr>
        <a:xfrm>
          <a:off x="0" y="0"/>
          <a:ext cx="0" cy="0"/>
          <a:chOff x="0" y="0"/>
          <a:chExt cx="0" cy="0"/>
        </a:xfrm>
      </p:grpSpPr>
      <p:sp>
        <p:nvSpPr>
          <p:cNvPr id="190" name="Google Shape;190;p23"/>
          <p:cNvSpPr/>
          <p:nvPr/>
        </p:nvSpPr>
        <p:spPr>
          <a:xfrm>
            <a:off x="1824930" y="12106142"/>
            <a:ext cx="3839513" cy="9233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5300"/>
              </a:buClr>
              <a:buSzPts val="5400"/>
              <a:buFont typeface="Helvetica Neue"/>
              <a:buNone/>
            </a:pPr>
            <a:r>
              <a:rPr lang="es-ES" sz="5400" b="1" i="0" u="none" strike="noStrike" cap="none">
                <a:solidFill>
                  <a:srgbClr val="FF5300"/>
                </a:solidFill>
                <a:latin typeface="Helvetica Neue"/>
                <a:ea typeface="Helvetica Neue"/>
                <a:cs typeface="Helvetica Neue"/>
                <a:sym typeface="Helvetica Neue"/>
              </a:rPr>
              <a:t>SENA 2022</a:t>
            </a:r>
            <a:endParaRPr sz="1400" b="0" i="0" u="none" strike="noStrike" cap="none">
              <a:solidFill>
                <a:srgbClr val="000000"/>
              </a:solidFill>
              <a:latin typeface="Arial"/>
              <a:ea typeface="Arial"/>
              <a:cs typeface="Arial"/>
              <a:sym typeface="Arial"/>
            </a:endParaRPr>
          </a:p>
        </p:txBody>
      </p:sp>
      <p:sp>
        <p:nvSpPr>
          <p:cNvPr id="191" name="Google Shape;191;p23"/>
          <p:cNvSpPr txBox="1"/>
          <p:nvPr/>
        </p:nvSpPr>
        <p:spPr>
          <a:xfrm>
            <a:off x="7782131" y="7150725"/>
            <a:ext cx="8819737" cy="144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800" b="1" i="0" u="none" strike="noStrike" cap="none">
                <a:solidFill>
                  <a:srgbClr val="000000"/>
                </a:solidFill>
                <a:latin typeface="Arial"/>
                <a:ea typeface="Arial"/>
                <a:cs typeface="Arial"/>
                <a:sym typeface="Arial"/>
              </a:rPr>
              <a:t>CASOS DE USO</a:t>
            </a:r>
            <a:endParaRPr sz="8800" b="1"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5"/>
        <p:cNvGrpSpPr/>
        <p:nvPr/>
      </p:nvGrpSpPr>
      <p:grpSpPr>
        <a:xfrm>
          <a:off x="0" y="0"/>
          <a:ext cx="0" cy="0"/>
          <a:chOff x="0" y="0"/>
          <a:chExt cx="0" cy="0"/>
        </a:xfrm>
      </p:grpSpPr>
      <p:sp>
        <p:nvSpPr>
          <p:cNvPr id="196" name="Google Shape;196;p24"/>
          <p:cNvSpPr txBox="1"/>
          <p:nvPr/>
        </p:nvSpPr>
        <p:spPr>
          <a:xfrm>
            <a:off x="94593" y="785379"/>
            <a:ext cx="1688144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CASO DE USO – LOGIN/LOGOUT</a:t>
            </a:r>
            <a:endParaRPr sz="6600" b="1" i="0" u="none" strike="noStrike" cap="none" dirty="0">
              <a:solidFill>
                <a:schemeClr val="lt1"/>
              </a:solidFill>
              <a:latin typeface="Arial"/>
              <a:ea typeface="Arial"/>
              <a:cs typeface="Arial"/>
              <a:sym typeface="Arial"/>
            </a:endParaRPr>
          </a:p>
        </p:txBody>
      </p:sp>
      <p:pic>
        <p:nvPicPr>
          <p:cNvPr id="197" name="Google Shape;197;p24"/>
          <p:cNvPicPr preferRelativeResize="0"/>
          <p:nvPr/>
        </p:nvPicPr>
        <p:blipFill rotWithShape="1">
          <a:blip r:embed="rId4">
            <a:alphaModFix/>
          </a:blip>
          <a:srcRect/>
          <a:stretch/>
        </p:blipFill>
        <p:spPr>
          <a:xfrm>
            <a:off x="2410866" y="4300981"/>
            <a:ext cx="8731525" cy="10062550"/>
          </a:xfrm>
          <a:prstGeom prst="rect">
            <a:avLst/>
          </a:prstGeom>
          <a:noFill/>
          <a:ln>
            <a:noFill/>
          </a:ln>
        </p:spPr>
      </p:pic>
      <p:pic>
        <p:nvPicPr>
          <p:cNvPr id="198" name="Google Shape;198;p24"/>
          <p:cNvPicPr preferRelativeResize="0"/>
          <p:nvPr/>
        </p:nvPicPr>
        <p:blipFill rotWithShape="1">
          <a:blip r:embed="rId5">
            <a:alphaModFix/>
          </a:blip>
          <a:srcRect/>
          <a:stretch/>
        </p:blipFill>
        <p:spPr>
          <a:xfrm>
            <a:off x="12192000" y="4300981"/>
            <a:ext cx="8731525" cy="1003196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
        <p:cNvGrpSpPr/>
        <p:nvPr/>
      </p:nvGrpSpPr>
      <p:grpSpPr>
        <a:xfrm>
          <a:off x="0" y="0"/>
          <a:ext cx="0" cy="0"/>
          <a:chOff x="0" y="0"/>
          <a:chExt cx="0" cy="0"/>
        </a:xfrm>
      </p:grpSpPr>
      <p:sp>
        <p:nvSpPr>
          <p:cNvPr id="53" name="Google Shape;53;p3"/>
          <p:cNvSpPr txBox="1"/>
          <p:nvPr/>
        </p:nvSpPr>
        <p:spPr>
          <a:xfrm>
            <a:off x="4268857" y="5988496"/>
            <a:ext cx="15847943" cy="723274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0" i="0" u="none" strike="noStrike" cap="none" dirty="0">
                <a:solidFill>
                  <a:srgbClr val="000000"/>
                </a:solidFill>
                <a:latin typeface="Arial"/>
                <a:ea typeface="Arial"/>
                <a:cs typeface="Arial"/>
                <a:sym typeface="Arial"/>
              </a:rPr>
              <a:t>Se debe tener en cuenta una de las razones que determina la importancia y justificación a fin de desarrollar un sistema automatizado para las microempresas, la cual es registrar, hacer seguimiento, evaluar, controlar y medir el impacto de las estrategias implementadas para eliminar la causa raíz de hallazgos de pérdidas por falta de logística y/o los mismos procesos, para dar así una respuesta inmediata a los diferentes clientes (internos y externos) que soliciten información del estado de los hallazgos, en el momento en que lo requieran evitando pérdida de tiempo. </a:t>
            </a:r>
            <a:endParaRPr dirty="0"/>
          </a:p>
          <a:p>
            <a:pPr marL="0" marR="0" lvl="0" indent="0" algn="l" rtl="0">
              <a:lnSpc>
                <a:spcPct val="100000"/>
              </a:lnSpc>
              <a:spcBef>
                <a:spcPts val="0"/>
              </a:spcBef>
              <a:spcAft>
                <a:spcPts val="0"/>
              </a:spcAft>
              <a:buNone/>
            </a:pP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ES" sz="2800" b="0" i="0" u="none" strike="noStrike" cap="none" dirty="0">
                <a:solidFill>
                  <a:srgbClr val="000000"/>
                </a:solidFill>
                <a:latin typeface="Arial"/>
                <a:ea typeface="Arial"/>
                <a:cs typeface="Arial"/>
                <a:sym typeface="Arial"/>
              </a:rPr>
              <a:t>El sistema que se desea desarrollar es de suma importancia porque con el se busca la optimización de los procesos actuales, permitiendo conocer en tiempo real la información del estado de los inventarios que maneje la tienda.</a:t>
            </a:r>
            <a:br>
              <a:rPr lang="es-ES" sz="2800" b="0" i="0" u="none" strike="noStrike" cap="none" dirty="0">
                <a:solidFill>
                  <a:srgbClr val="000000"/>
                </a:solidFill>
                <a:latin typeface="Arial"/>
                <a:ea typeface="Arial"/>
                <a:cs typeface="Arial"/>
                <a:sym typeface="Arial"/>
              </a:rPr>
            </a:br>
            <a:br>
              <a:rPr lang="es-ES" sz="2800" b="0" i="0" u="none" strike="noStrike" cap="none" dirty="0">
                <a:solidFill>
                  <a:srgbClr val="000000"/>
                </a:solidFill>
                <a:latin typeface="Arial"/>
                <a:ea typeface="Arial"/>
                <a:cs typeface="Arial"/>
                <a:sym typeface="Arial"/>
              </a:rPr>
            </a:br>
            <a:endParaRPr sz="28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s-ES" sz="3600" b="0" i="0" u="none" strike="noStrike" cap="none" dirty="0">
                <a:solidFill>
                  <a:srgbClr val="000000"/>
                </a:solidFill>
                <a:latin typeface="Arial"/>
                <a:ea typeface="Arial"/>
                <a:cs typeface="Arial"/>
                <a:sym typeface="Arial"/>
              </a:rPr>
            </a:br>
            <a:br>
              <a:rPr lang="es-ES" sz="2000" b="0" i="0" u="none" strike="noStrike" cap="none" dirty="0">
                <a:solidFill>
                  <a:srgbClr val="000000"/>
                </a:solidFill>
                <a:latin typeface="Arial"/>
                <a:ea typeface="Arial"/>
                <a:cs typeface="Arial"/>
                <a:sym typeface="Arial"/>
              </a:rPr>
            </a:br>
            <a:endParaRPr sz="1600" b="1" i="0" u="none" strike="noStrike" cap="none" dirty="0">
              <a:solidFill>
                <a:srgbClr val="000000"/>
              </a:solidFill>
              <a:latin typeface="Arial"/>
              <a:ea typeface="Arial"/>
              <a:cs typeface="Arial"/>
              <a:sym typeface="Arial"/>
            </a:endParaRPr>
          </a:p>
        </p:txBody>
      </p:sp>
      <p:sp>
        <p:nvSpPr>
          <p:cNvPr id="54" name="Google Shape;54;p3"/>
          <p:cNvSpPr txBox="1"/>
          <p:nvPr/>
        </p:nvSpPr>
        <p:spPr>
          <a:xfrm>
            <a:off x="4711148" y="3233147"/>
            <a:ext cx="873152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000000"/>
                </a:solidFill>
                <a:latin typeface="Arial"/>
                <a:ea typeface="Arial"/>
                <a:cs typeface="Arial"/>
                <a:sym typeface="Arial"/>
              </a:rPr>
              <a:t>JUSTIFICACION DEL PROYECTO</a:t>
            </a:r>
            <a:endParaRPr sz="6600" b="1"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2"/>
        <p:cNvGrpSpPr/>
        <p:nvPr/>
      </p:nvGrpSpPr>
      <p:grpSpPr>
        <a:xfrm>
          <a:off x="0" y="0"/>
          <a:ext cx="0" cy="0"/>
          <a:chOff x="0" y="0"/>
          <a:chExt cx="0" cy="0"/>
        </a:xfrm>
      </p:grpSpPr>
      <p:sp>
        <p:nvSpPr>
          <p:cNvPr id="203" name="Google Shape;203;p25"/>
          <p:cNvSpPr txBox="1"/>
          <p:nvPr/>
        </p:nvSpPr>
        <p:spPr>
          <a:xfrm>
            <a:off x="94593" y="785380"/>
            <a:ext cx="2154803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CASO DE USO – MODULO GESTION DE USUARIOS</a:t>
            </a:r>
            <a:endParaRPr sz="6600" b="1" i="0" u="none" strike="noStrike" cap="none" dirty="0">
              <a:solidFill>
                <a:schemeClr val="lt1"/>
              </a:solidFill>
              <a:latin typeface="Arial"/>
              <a:ea typeface="Arial"/>
              <a:cs typeface="Arial"/>
              <a:sym typeface="Arial"/>
            </a:endParaRPr>
          </a:p>
        </p:txBody>
      </p:sp>
      <p:pic>
        <p:nvPicPr>
          <p:cNvPr id="204" name="Google Shape;204;p25"/>
          <p:cNvPicPr preferRelativeResize="0"/>
          <p:nvPr/>
        </p:nvPicPr>
        <p:blipFill rotWithShape="1">
          <a:blip r:embed="rId4">
            <a:alphaModFix/>
          </a:blip>
          <a:srcRect/>
          <a:stretch/>
        </p:blipFill>
        <p:spPr>
          <a:xfrm>
            <a:off x="5382660" y="4978813"/>
            <a:ext cx="12953279" cy="764388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
        <p:cNvGrpSpPr/>
        <p:nvPr/>
      </p:nvGrpSpPr>
      <p:grpSpPr>
        <a:xfrm>
          <a:off x="0" y="0"/>
          <a:ext cx="0" cy="0"/>
          <a:chOff x="0" y="0"/>
          <a:chExt cx="0" cy="0"/>
        </a:xfrm>
      </p:grpSpPr>
      <p:sp>
        <p:nvSpPr>
          <p:cNvPr id="209" name="Google Shape;209;p26"/>
          <p:cNvSpPr txBox="1"/>
          <p:nvPr/>
        </p:nvSpPr>
        <p:spPr>
          <a:xfrm>
            <a:off x="126124" y="785379"/>
            <a:ext cx="18300338"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CASO DE USO – MODULO PROVEEDORES</a:t>
            </a:r>
            <a:endParaRPr sz="6600" b="1" i="0" u="none" strike="noStrike" cap="none" dirty="0">
              <a:solidFill>
                <a:schemeClr val="lt1"/>
              </a:solidFill>
              <a:latin typeface="Arial"/>
              <a:ea typeface="Arial"/>
              <a:cs typeface="Arial"/>
              <a:sym typeface="Arial"/>
            </a:endParaRPr>
          </a:p>
        </p:txBody>
      </p:sp>
      <p:pic>
        <p:nvPicPr>
          <p:cNvPr id="210" name="Google Shape;210;p26"/>
          <p:cNvPicPr preferRelativeResize="0"/>
          <p:nvPr/>
        </p:nvPicPr>
        <p:blipFill rotWithShape="1">
          <a:blip r:embed="rId4">
            <a:alphaModFix/>
          </a:blip>
          <a:srcRect/>
          <a:stretch/>
        </p:blipFill>
        <p:spPr>
          <a:xfrm>
            <a:off x="5214333" y="4154558"/>
            <a:ext cx="13955334" cy="890546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4"/>
        <p:cNvGrpSpPr/>
        <p:nvPr/>
      </p:nvGrpSpPr>
      <p:grpSpPr>
        <a:xfrm>
          <a:off x="0" y="0"/>
          <a:ext cx="0" cy="0"/>
          <a:chOff x="0" y="0"/>
          <a:chExt cx="0" cy="0"/>
        </a:xfrm>
      </p:grpSpPr>
      <p:sp>
        <p:nvSpPr>
          <p:cNvPr id="215" name="Google Shape;215;p27"/>
          <p:cNvSpPr txBox="1"/>
          <p:nvPr/>
        </p:nvSpPr>
        <p:spPr>
          <a:xfrm>
            <a:off x="157655" y="816911"/>
            <a:ext cx="1760665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a:solidFill>
                  <a:schemeClr val="lt1"/>
                </a:solidFill>
                <a:latin typeface="Arial"/>
                <a:ea typeface="Arial"/>
                <a:cs typeface="Arial"/>
                <a:sym typeface="Arial"/>
              </a:rPr>
              <a:t>CASO DE USO – MODULO BODEGA</a:t>
            </a:r>
            <a:endParaRPr sz="6600" b="1" i="0" u="none" strike="noStrike" cap="none">
              <a:solidFill>
                <a:schemeClr val="lt1"/>
              </a:solidFill>
              <a:latin typeface="Arial"/>
              <a:ea typeface="Arial"/>
              <a:cs typeface="Arial"/>
              <a:sym typeface="Arial"/>
            </a:endParaRPr>
          </a:p>
        </p:txBody>
      </p:sp>
      <p:pic>
        <p:nvPicPr>
          <p:cNvPr id="216" name="Google Shape;216;p27"/>
          <p:cNvPicPr preferRelativeResize="0"/>
          <p:nvPr/>
        </p:nvPicPr>
        <p:blipFill rotWithShape="1">
          <a:blip r:embed="rId4">
            <a:alphaModFix/>
          </a:blip>
          <a:srcRect/>
          <a:stretch/>
        </p:blipFill>
        <p:spPr>
          <a:xfrm>
            <a:off x="5136505" y="4273827"/>
            <a:ext cx="14110989" cy="902473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
        <p:nvSpPr>
          <p:cNvPr id="221" name="Google Shape;221;p28"/>
          <p:cNvSpPr txBox="1"/>
          <p:nvPr/>
        </p:nvSpPr>
        <p:spPr>
          <a:xfrm>
            <a:off x="126124" y="816911"/>
            <a:ext cx="1637694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CASO DE USO – MODULO CLIENTES</a:t>
            </a:r>
            <a:endParaRPr sz="6600" b="1" i="0" u="none" strike="noStrike" cap="none" dirty="0">
              <a:solidFill>
                <a:schemeClr val="lt1"/>
              </a:solidFill>
              <a:latin typeface="Arial"/>
              <a:ea typeface="Arial"/>
              <a:cs typeface="Arial"/>
              <a:sym typeface="Arial"/>
            </a:endParaRPr>
          </a:p>
        </p:txBody>
      </p:sp>
      <p:pic>
        <p:nvPicPr>
          <p:cNvPr id="222" name="Google Shape;222;p28"/>
          <p:cNvPicPr preferRelativeResize="0"/>
          <p:nvPr/>
        </p:nvPicPr>
        <p:blipFill rotWithShape="1">
          <a:blip r:embed="rId4">
            <a:alphaModFix/>
          </a:blip>
          <a:srcRect/>
          <a:stretch/>
        </p:blipFill>
        <p:spPr>
          <a:xfrm>
            <a:off x="4179640" y="4154556"/>
            <a:ext cx="16024719" cy="966083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6"/>
        <p:cNvGrpSpPr/>
        <p:nvPr/>
      </p:nvGrpSpPr>
      <p:grpSpPr>
        <a:xfrm>
          <a:off x="0" y="0"/>
          <a:ext cx="0" cy="0"/>
          <a:chOff x="0" y="0"/>
          <a:chExt cx="0" cy="0"/>
        </a:xfrm>
      </p:grpSpPr>
      <p:sp>
        <p:nvSpPr>
          <p:cNvPr id="227" name="Google Shape;227;p29"/>
          <p:cNvSpPr txBox="1"/>
          <p:nvPr/>
        </p:nvSpPr>
        <p:spPr>
          <a:xfrm>
            <a:off x="126124" y="816910"/>
            <a:ext cx="1716522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a:solidFill>
                  <a:schemeClr val="lt1"/>
                </a:solidFill>
                <a:latin typeface="Arial"/>
                <a:ea typeface="Arial"/>
                <a:cs typeface="Arial"/>
                <a:sym typeface="Arial"/>
              </a:rPr>
              <a:t>CASO DE USO – MODULO INVENTARIOS</a:t>
            </a:r>
            <a:endParaRPr sz="6600" b="1" i="0" u="none" strike="noStrike" cap="none">
              <a:solidFill>
                <a:schemeClr val="lt1"/>
              </a:solidFill>
              <a:latin typeface="Arial"/>
              <a:ea typeface="Arial"/>
              <a:cs typeface="Arial"/>
              <a:sym typeface="Arial"/>
            </a:endParaRPr>
          </a:p>
        </p:txBody>
      </p:sp>
      <p:pic>
        <p:nvPicPr>
          <p:cNvPr id="228" name="Google Shape;228;p29"/>
          <p:cNvPicPr preferRelativeResize="0"/>
          <p:nvPr/>
        </p:nvPicPr>
        <p:blipFill rotWithShape="1">
          <a:blip r:embed="rId4">
            <a:alphaModFix/>
          </a:blip>
          <a:srcRect/>
          <a:stretch/>
        </p:blipFill>
        <p:spPr>
          <a:xfrm>
            <a:off x="4145772" y="4711149"/>
            <a:ext cx="16092456" cy="895736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45318" y="848442"/>
            <a:ext cx="19876890"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CASO DE USO – MODULO VENTAS</a:t>
            </a:r>
            <a:endParaRPr sz="6600" b="1" i="0" u="none" strike="noStrike" cap="none" dirty="0">
              <a:solidFill>
                <a:schemeClr val="lt1"/>
              </a:solidFill>
              <a:latin typeface="Arial"/>
              <a:ea typeface="Arial"/>
              <a:cs typeface="Arial"/>
              <a:sym typeface="Arial"/>
            </a:endParaRPr>
          </a:p>
        </p:txBody>
      </p:sp>
      <p:pic>
        <p:nvPicPr>
          <p:cNvPr id="234" name="Google Shape;234;p30"/>
          <p:cNvPicPr preferRelativeResize="0"/>
          <p:nvPr/>
        </p:nvPicPr>
        <p:blipFill rotWithShape="1">
          <a:blip r:embed="rId4">
            <a:alphaModFix/>
          </a:blip>
          <a:srcRect/>
          <a:stretch/>
        </p:blipFill>
        <p:spPr>
          <a:xfrm>
            <a:off x="3941530" y="4214192"/>
            <a:ext cx="15969076" cy="978010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pic>
        <p:nvPicPr>
          <p:cNvPr id="15" name="Imagen 14"/>
          <p:cNvPicPr/>
          <p:nvPr/>
        </p:nvPicPr>
        <p:blipFill>
          <a:blip r:embed="rId4">
            <a:extLst>
              <a:ext uri="{28A0092B-C50C-407E-A947-70E740481C1C}">
                <a14:useLocalDpi xmlns:a14="http://schemas.microsoft.com/office/drawing/2010/main" val="0"/>
              </a:ext>
            </a:extLst>
          </a:blip>
          <a:srcRect/>
          <a:stretch>
            <a:fillRect/>
          </a:stretch>
        </p:blipFill>
        <p:spPr bwMode="auto">
          <a:xfrm>
            <a:off x="441434" y="3531476"/>
            <a:ext cx="11590145" cy="11792607"/>
          </a:xfrm>
          <a:prstGeom prst="rect">
            <a:avLst/>
          </a:prstGeom>
          <a:noFill/>
          <a:ln>
            <a:noFill/>
          </a:ln>
        </p:spPr>
      </p:pic>
      <p:pic>
        <p:nvPicPr>
          <p:cNvPr id="16" name="Imagen 15"/>
          <p:cNvPicPr/>
          <p:nvPr/>
        </p:nvPicPr>
        <p:blipFill>
          <a:blip r:embed="rId5">
            <a:extLst>
              <a:ext uri="{28A0092B-C50C-407E-A947-70E740481C1C}">
                <a14:useLocalDpi xmlns:a14="http://schemas.microsoft.com/office/drawing/2010/main" val="0"/>
              </a:ext>
            </a:extLst>
          </a:blip>
          <a:srcRect/>
          <a:stretch>
            <a:fillRect/>
          </a:stretch>
        </p:blipFill>
        <p:spPr bwMode="auto">
          <a:xfrm>
            <a:off x="12864662" y="3531477"/>
            <a:ext cx="11130455" cy="11792606"/>
          </a:xfrm>
          <a:prstGeom prst="rect">
            <a:avLst/>
          </a:prstGeom>
          <a:noFill/>
          <a:ln>
            <a:noFill/>
          </a:ln>
        </p:spPr>
      </p:pic>
      <p:sp>
        <p:nvSpPr>
          <p:cNvPr id="5" name="Google Shape;233;p30"/>
          <p:cNvSpPr txBox="1"/>
          <p:nvPr/>
        </p:nvSpPr>
        <p:spPr>
          <a:xfrm>
            <a:off x="126123" y="785378"/>
            <a:ext cx="17815035" cy="2123618"/>
          </a:xfrm>
          <a:prstGeom prst="rect">
            <a:avLst/>
          </a:prstGeom>
          <a:noFill/>
          <a:ln>
            <a:noFill/>
          </a:ln>
        </p:spPr>
        <p:txBody>
          <a:bodyPr spcFirstLastPara="1" wrap="square" lIns="91425" tIns="45700" rIns="91425" bIns="45700" anchor="t" anchorCtr="0">
            <a:spAutoFit/>
          </a:bodyPr>
          <a:lstStyle/>
          <a:p>
            <a:r>
              <a:rPr lang="es-CO" sz="6600" b="1" dirty="0">
                <a:solidFill>
                  <a:schemeClr val="bg1"/>
                </a:solidFill>
              </a:rPr>
              <a:t>FORMATOS EXTENDIDOS CASOS DE USO</a:t>
            </a:r>
          </a:p>
          <a:p>
            <a:pPr marL="0" marR="0" lvl="0" indent="0" algn="l" rtl="0">
              <a:lnSpc>
                <a:spcPct val="100000"/>
              </a:lnSpc>
              <a:spcBef>
                <a:spcPts val="0"/>
              </a:spcBef>
              <a:spcAft>
                <a:spcPts val="0"/>
              </a:spcAft>
              <a:buNone/>
            </a:pPr>
            <a:endParaRPr sz="6600" b="1"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359014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pic>
        <p:nvPicPr>
          <p:cNvPr id="5" name="Imagen 4"/>
          <p:cNvPicPr/>
          <p:nvPr/>
        </p:nvPicPr>
        <p:blipFill>
          <a:blip r:embed="rId4">
            <a:extLst>
              <a:ext uri="{28A0092B-C50C-407E-A947-70E740481C1C}">
                <a14:useLocalDpi xmlns:a14="http://schemas.microsoft.com/office/drawing/2010/main" val="0"/>
              </a:ext>
            </a:extLst>
          </a:blip>
          <a:srcRect/>
          <a:stretch>
            <a:fillRect/>
          </a:stretch>
        </p:blipFill>
        <p:spPr bwMode="auto">
          <a:xfrm>
            <a:off x="315310" y="3531476"/>
            <a:ext cx="23679807" cy="11761076"/>
          </a:xfrm>
          <a:prstGeom prst="rect">
            <a:avLst/>
          </a:prstGeom>
          <a:noFill/>
          <a:ln>
            <a:noFill/>
          </a:ln>
        </p:spPr>
      </p:pic>
      <p:sp>
        <p:nvSpPr>
          <p:cNvPr id="4" name="Google Shape;233;p30"/>
          <p:cNvSpPr txBox="1"/>
          <p:nvPr/>
        </p:nvSpPr>
        <p:spPr>
          <a:xfrm>
            <a:off x="126123" y="785378"/>
            <a:ext cx="17815035" cy="2123618"/>
          </a:xfrm>
          <a:prstGeom prst="rect">
            <a:avLst/>
          </a:prstGeom>
          <a:noFill/>
          <a:ln>
            <a:noFill/>
          </a:ln>
        </p:spPr>
        <p:txBody>
          <a:bodyPr spcFirstLastPara="1" wrap="square" lIns="91425" tIns="45700" rIns="91425" bIns="45700" anchor="t" anchorCtr="0">
            <a:spAutoFit/>
          </a:bodyPr>
          <a:lstStyle/>
          <a:p>
            <a:r>
              <a:rPr lang="es-CO" sz="6600" b="1" dirty="0">
                <a:solidFill>
                  <a:schemeClr val="bg1"/>
                </a:solidFill>
              </a:rPr>
              <a:t>FORMATOS EXTENDIDOS CASOS DE USO</a:t>
            </a:r>
          </a:p>
          <a:p>
            <a:pPr marL="0" marR="0" lvl="0" indent="0" algn="l" rtl="0">
              <a:lnSpc>
                <a:spcPct val="100000"/>
              </a:lnSpc>
              <a:spcBef>
                <a:spcPts val="0"/>
              </a:spcBef>
              <a:spcAft>
                <a:spcPts val="0"/>
              </a:spcAft>
              <a:buNone/>
            </a:pPr>
            <a:endParaRPr sz="6600" b="1"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94721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pic>
        <p:nvPicPr>
          <p:cNvPr id="5" name="Imagen 4"/>
          <p:cNvPicPr/>
          <p:nvPr/>
        </p:nvPicPr>
        <p:blipFill>
          <a:blip r:embed="rId4">
            <a:extLst>
              <a:ext uri="{28A0092B-C50C-407E-A947-70E740481C1C}">
                <a14:useLocalDpi xmlns:a14="http://schemas.microsoft.com/office/drawing/2010/main" val="0"/>
              </a:ext>
            </a:extLst>
          </a:blip>
          <a:srcRect/>
          <a:stretch>
            <a:fillRect/>
          </a:stretch>
        </p:blipFill>
        <p:spPr bwMode="auto">
          <a:xfrm>
            <a:off x="409903" y="3563007"/>
            <a:ext cx="12505931" cy="11855669"/>
          </a:xfrm>
          <a:prstGeom prst="rect">
            <a:avLst/>
          </a:prstGeom>
          <a:noFill/>
          <a:ln>
            <a:noFill/>
          </a:ln>
        </p:spPr>
      </p:pic>
      <p:pic>
        <p:nvPicPr>
          <p:cNvPr id="6" name="Imagen 5"/>
          <p:cNvPicPr/>
          <p:nvPr/>
        </p:nvPicPr>
        <p:blipFill>
          <a:blip r:embed="rId5">
            <a:extLst>
              <a:ext uri="{28A0092B-C50C-407E-A947-70E740481C1C}">
                <a14:useLocalDpi xmlns:a14="http://schemas.microsoft.com/office/drawing/2010/main" val="0"/>
              </a:ext>
            </a:extLst>
          </a:blip>
          <a:srcRect/>
          <a:stretch>
            <a:fillRect/>
          </a:stretch>
        </p:blipFill>
        <p:spPr bwMode="auto">
          <a:xfrm>
            <a:off x="13513534" y="3563006"/>
            <a:ext cx="10450052" cy="11855669"/>
          </a:xfrm>
          <a:prstGeom prst="rect">
            <a:avLst/>
          </a:prstGeom>
          <a:noFill/>
          <a:ln>
            <a:noFill/>
          </a:ln>
        </p:spPr>
      </p:pic>
      <p:sp>
        <p:nvSpPr>
          <p:cNvPr id="7" name="Google Shape;233;p30"/>
          <p:cNvSpPr txBox="1"/>
          <p:nvPr/>
        </p:nvSpPr>
        <p:spPr>
          <a:xfrm>
            <a:off x="126123" y="785378"/>
            <a:ext cx="17815035" cy="2123618"/>
          </a:xfrm>
          <a:prstGeom prst="rect">
            <a:avLst/>
          </a:prstGeom>
          <a:noFill/>
          <a:ln>
            <a:noFill/>
          </a:ln>
        </p:spPr>
        <p:txBody>
          <a:bodyPr spcFirstLastPara="1" wrap="square" lIns="91425" tIns="45700" rIns="91425" bIns="45700" anchor="t" anchorCtr="0">
            <a:spAutoFit/>
          </a:bodyPr>
          <a:lstStyle/>
          <a:p>
            <a:r>
              <a:rPr lang="es-CO" sz="6600" b="1" dirty="0">
                <a:solidFill>
                  <a:schemeClr val="bg1"/>
                </a:solidFill>
              </a:rPr>
              <a:t>FORMATOS EXTENDIDOS CASOS DE USO</a:t>
            </a:r>
          </a:p>
          <a:p>
            <a:pPr marL="0" marR="0" lvl="0" indent="0" algn="l" rtl="0">
              <a:lnSpc>
                <a:spcPct val="100000"/>
              </a:lnSpc>
              <a:spcBef>
                <a:spcPts val="0"/>
              </a:spcBef>
              <a:spcAft>
                <a:spcPts val="0"/>
              </a:spcAft>
              <a:buNone/>
            </a:pPr>
            <a:endParaRPr sz="6600" b="1"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884121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3" y="785378"/>
            <a:ext cx="17815035" cy="2123618"/>
          </a:xfrm>
          <a:prstGeom prst="rect">
            <a:avLst/>
          </a:prstGeom>
          <a:noFill/>
          <a:ln>
            <a:noFill/>
          </a:ln>
        </p:spPr>
        <p:txBody>
          <a:bodyPr spcFirstLastPara="1" wrap="square" lIns="91425" tIns="45700" rIns="91425" bIns="45700" anchor="t" anchorCtr="0">
            <a:spAutoFit/>
          </a:bodyPr>
          <a:lstStyle/>
          <a:p>
            <a:r>
              <a:rPr lang="es-CO" sz="6600" b="1" dirty="0">
                <a:solidFill>
                  <a:schemeClr val="bg1"/>
                </a:solidFill>
              </a:rPr>
              <a:t>FORMATOS EXTENDIDOS CASOS DE USO</a:t>
            </a:r>
          </a:p>
          <a:p>
            <a:pPr marL="0" marR="0" lvl="0" indent="0" algn="l" rtl="0">
              <a:lnSpc>
                <a:spcPct val="100000"/>
              </a:lnSpc>
              <a:spcBef>
                <a:spcPts val="0"/>
              </a:spcBef>
              <a:spcAft>
                <a:spcPts val="0"/>
              </a:spcAft>
              <a:buNone/>
            </a:pPr>
            <a:endParaRPr sz="6600" b="1" i="0" u="none" strike="noStrike" cap="none" dirty="0">
              <a:solidFill>
                <a:schemeClr val="lt1"/>
              </a:solidFill>
              <a:latin typeface="Arial"/>
              <a:ea typeface="Arial"/>
              <a:cs typeface="Arial"/>
              <a:sym typeface="Arial"/>
            </a:endParaRPr>
          </a:p>
        </p:txBody>
      </p:sp>
      <p:pic>
        <p:nvPicPr>
          <p:cNvPr id="6" name="Imagen 5"/>
          <p:cNvPicPr/>
          <p:nvPr/>
        </p:nvPicPr>
        <p:blipFill>
          <a:blip r:embed="rId4">
            <a:extLst>
              <a:ext uri="{28A0092B-C50C-407E-A947-70E740481C1C}">
                <a14:useLocalDpi xmlns:a14="http://schemas.microsoft.com/office/drawing/2010/main" val="0"/>
              </a:ext>
            </a:extLst>
          </a:blip>
          <a:srcRect/>
          <a:stretch>
            <a:fillRect/>
          </a:stretch>
        </p:blipFill>
        <p:spPr bwMode="auto">
          <a:xfrm>
            <a:off x="378372" y="3531475"/>
            <a:ext cx="14799398" cy="11855669"/>
          </a:xfrm>
          <a:prstGeom prst="rect">
            <a:avLst/>
          </a:prstGeom>
          <a:noFill/>
          <a:ln>
            <a:noFill/>
          </a:ln>
        </p:spPr>
      </p:pic>
      <p:pic>
        <p:nvPicPr>
          <p:cNvPr id="7" name="Imagen 6"/>
          <p:cNvPicPr/>
          <p:nvPr/>
        </p:nvPicPr>
        <p:blipFill>
          <a:blip r:embed="rId5">
            <a:extLst>
              <a:ext uri="{28A0092B-C50C-407E-A947-70E740481C1C}">
                <a14:useLocalDpi xmlns:a14="http://schemas.microsoft.com/office/drawing/2010/main" val="0"/>
              </a:ext>
            </a:extLst>
          </a:blip>
          <a:srcRect/>
          <a:stretch>
            <a:fillRect/>
          </a:stretch>
        </p:blipFill>
        <p:spPr bwMode="auto">
          <a:xfrm>
            <a:off x="15544800" y="3531475"/>
            <a:ext cx="8446167" cy="11855669"/>
          </a:xfrm>
          <a:prstGeom prst="rect">
            <a:avLst/>
          </a:prstGeom>
          <a:noFill/>
          <a:ln>
            <a:noFill/>
          </a:ln>
        </p:spPr>
      </p:pic>
    </p:spTree>
    <p:extLst>
      <p:ext uri="{BB962C8B-B14F-4D97-AF65-F5344CB8AC3E}">
        <p14:creationId xmlns:p14="http://schemas.microsoft.com/office/powerpoint/2010/main" val="3788449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
        <p:cNvGrpSpPr/>
        <p:nvPr/>
      </p:nvGrpSpPr>
      <p:grpSpPr>
        <a:xfrm>
          <a:off x="0" y="0"/>
          <a:ext cx="0" cy="0"/>
          <a:chOff x="0" y="0"/>
          <a:chExt cx="0" cy="0"/>
        </a:xfrm>
      </p:grpSpPr>
      <p:sp>
        <p:nvSpPr>
          <p:cNvPr id="59" name="Google Shape;59;p4"/>
          <p:cNvSpPr txBox="1"/>
          <p:nvPr/>
        </p:nvSpPr>
        <p:spPr>
          <a:xfrm>
            <a:off x="4062177" y="4550324"/>
            <a:ext cx="15847800" cy="372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0" i="0" u="none" strike="noStrike" cap="none">
                <a:solidFill>
                  <a:srgbClr val="000000"/>
                </a:solidFill>
                <a:latin typeface="Arial"/>
                <a:ea typeface="Arial"/>
                <a:cs typeface="Arial"/>
                <a:sym typeface="Arial"/>
              </a:rPr>
              <a:t>Desarrollar un sistema de gestión de ventas e inventarios, haciendo uso de tecnologías vigentes en el mercado y en pro de la actualización constante, con el fin de generar a las microempresas un proceso de calidad, eficiencia y rentabilidad que permita ser competitivos en el mercado.</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s-ES" sz="2400" b="0" i="0" u="none" strike="noStrike" cap="none">
                <a:solidFill>
                  <a:srgbClr val="000000"/>
                </a:solidFill>
                <a:latin typeface="Arial"/>
                <a:ea typeface="Arial"/>
                <a:cs typeface="Arial"/>
                <a:sym typeface="Arial"/>
              </a:rPr>
            </a:b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s-ES" sz="3600" b="0" i="0" u="none" strike="noStrike" cap="none">
                <a:solidFill>
                  <a:srgbClr val="000000"/>
                </a:solidFill>
                <a:latin typeface="Arial"/>
                <a:ea typeface="Arial"/>
                <a:cs typeface="Arial"/>
                <a:sym typeface="Arial"/>
              </a:rPr>
            </a:br>
            <a:br>
              <a:rPr lang="es-ES" sz="2000" b="0" i="0" u="none" strike="noStrike" cap="none">
                <a:solidFill>
                  <a:srgbClr val="000000"/>
                </a:solidFill>
                <a:latin typeface="Arial"/>
                <a:ea typeface="Arial"/>
                <a:cs typeface="Arial"/>
                <a:sym typeface="Arial"/>
              </a:rPr>
            </a:br>
            <a:endParaRPr sz="1600" b="1" i="0" u="none" strike="noStrike" cap="none">
              <a:solidFill>
                <a:srgbClr val="000000"/>
              </a:solidFill>
              <a:latin typeface="Arial"/>
              <a:ea typeface="Arial"/>
              <a:cs typeface="Arial"/>
              <a:sym typeface="Arial"/>
            </a:endParaRPr>
          </a:p>
        </p:txBody>
      </p:sp>
      <p:sp>
        <p:nvSpPr>
          <p:cNvPr id="60" name="Google Shape;60;p4"/>
          <p:cNvSpPr txBox="1"/>
          <p:nvPr/>
        </p:nvSpPr>
        <p:spPr>
          <a:xfrm>
            <a:off x="4790661" y="3233147"/>
            <a:ext cx="5406887"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000000"/>
                </a:solidFill>
                <a:latin typeface="Arial"/>
                <a:ea typeface="Arial"/>
                <a:cs typeface="Arial"/>
                <a:sym typeface="Arial"/>
              </a:rPr>
              <a:t>OBJETIVO GENERAL</a:t>
            </a:r>
            <a:endParaRPr sz="6600" b="1" i="0" u="none" strike="noStrike" cap="none">
              <a:solidFill>
                <a:srgbClr val="000000"/>
              </a:solidFill>
              <a:latin typeface="Arial"/>
              <a:ea typeface="Arial"/>
              <a:cs typeface="Arial"/>
              <a:sym typeface="Arial"/>
            </a:endParaRPr>
          </a:p>
        </p:txBody>
      </p:sp>
      <p:sp>
        <p:nvSpPr>
          <p:cNvPr id="61" name="Google Shape;61;p4"/>
          <p:cNvSpPr txBox="1"/>
          <p:nvPr/>
        </p:nvSpPr>
        <p:spPr>
          <a:xfrm>
            <a:off x="4790661" y="7166114"/>
            <a:ext cx="675861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000000"/>
                </a:solidFill>
                <a:latin typeface="Arial"/>
                <a:ea typeface="Arial"/>
                <a:cs typeface="Arial"/>
                <a:sym typeface="Arial"/>
              </a:rPr>
              <a:t>OBJETIVOS ESPECIFICOS</a:t>
            </a:r>
            <a:endParaRPr sz="6600" b="1" i="0" u="none" strike="noStrike" cap="none">
              <a:solidFill>
                <a:srgbClr val="000000"/>
              </a:solidFill>
              <a:latin typeface="Arial"/>
              <a:ea typeface="Arial"/>
              <a:cs typeface="Arial"/>
              <a:sym typeface="Arial"/>
            </a:endParaRPr>
          </a:p>
        </p:txBody>
      </p:sp>
      <p:sp>
        <p:nvSpPr>
          <p:cNvPr id="62" name="Google Shape;62;p4"/>
          <p:cNvSpPr txBox="1"/>
          <p:nvPr/>
        </p:nvSpPr>
        <p:spPr>
          <a:xfrm>
            <a:off x="4062177" y="8332183"/>
            <a:ext cx="16690727" cy="4401205"/>
          </a:xfrm>
          <a:prstGeom prst="rect">
            <a:avLst/>
          </a:prstGeom>
          <a:noFill/>
          <a:ln>
            <a:noFill/>
          </a:ln>
        </p:spPr>
        <p:txBody>
          <a:bodyPr spcFirstLastPara="1" wrap="square" lIns="91425" tIns="45700" rIns="91425" bIns="45700" anchor="t" anchorCtr="0">
            <a:spAutoFit/>
          </a:bodyPr>
          <a:lstStyle/>
          <a:p>
            <a:pPr marL="0" marR="113029" lvl="0" indent="-17780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Diseñar módulos que permitan una interacción fácil con el sistema de acuerdo a cada rol identificado en la empresa.</a:t>
            </a:r>
            <a:br>
              <a:rPr lang="es-ES" sz="2800" b="0" i="0" u="none" strike="noStrike" cap="none">
                <a:solidFill>
                  <a:srgbClr val="000000"/>
                </a:solidFill>
                <a:latin typeface="Arial"/>
                <a:ea typeface="Arial"/>
                <a:cs typeface="Arial"/>
                <a:sym typeface="Arial"/>
              </a:rPr>
            </a:br>
            <a:endParaRPr sz="2800" b="0" i="0" u="none" strike="noStrike" cap="none">
              <a:solidFill>
                <a:srgbClr val="000000"/>
              </a:solidFill>
              <a:latin typeface="Arial"/>
              <a:ea typeface="Arial"/>
              <a:cs typeface="Arial"/>
              <a:sym typeface="Arial"/>
            </a:endParaRPr>
          </a:p>
          <a:p>
            <a:pPr marL="0" marR="0" lvl="0" indent="-17780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 Crear una base de datos confiable y que tenga alta disponibilidad.</a:t>
            </a:r>
            <a:br>
              <a:rPr lang="es-ES" sz="2800" b="0" i="0" u="none" strike="noStrike" cap="none">
                <a:solidFill>
                  <a:srgbClr val="000000"/>
                </a:solidFill>
                <a:latin typeface="Arial"/>
                <a:ea typeface="Arial"/>
                <a:cs typeface="Arial"/>
                <a:sym typeface="Arial"/>
              </a:rPr>
            </a:br>
            <a:endParaRPr sz="2800" b="0" i="0" u="none" strike="noStrike" cap="none">
              <a:solidFill>
                <a:srgbClr val="000000"/>
              </a:solidFill>
              <a:latin typeface="Arial"/>
              <a:ea typeface="Arial"/>
              <a:cs typeface="Arial"/>
              <a:sym typeface="Arial"/>
            </a:endParaRPr>
          </a:p>
          <a:p>
            <a:pPr marL="0" marR="0" lvl="0" indent="-17780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 Identificar patrones de clientes para mejorar satisfacción en sus compras.</a:t>
            </a:r>
            <a:br>
              <a:rPr lang="es-ES" sz="2800" b="0" i="0" u="none" strike="noStrike" cap="none">
                <a:solidFill>
                  <a:srgbClr val="000000"/>
                </a:solidFill>
                <a:latin typeface="Arial"/>
                <a:ea typeface="Arial"/>
                <a:cs typeface="Arial"/>
                <a:sym typeface="Arial"/>
              </a:rPr>
            </a:br>
            <a:endParaRPr sz="2800" b="0" i="0" u="none" strike="noStrike" cap="none">
              <a:solidFill>
                <a:srgbClr val="000000"/>
              </a:solidFill>
              <a:latin typeface="Arial"/>
              <a:ea typeface="Arial"/>
              <a:cs typeface="Arial"/>
              <a:sym typeface="Arial"/>
            </a:endParaRPr>
          </a:p>
          <a:p>
            <a:pPr marL="0" marR="0" lvl="0" indent="-17780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 Generar informes de inventarios para cuantificar rotación de productos.</a:t>
            </a:r>
            <a:br>
              <a:rPr lang="es-ES" sz="2800" b="0" i="0" u="none" strike="noStrike" cap="none">
                <a:solidFill>
                  <a:srgbClr val="000000"/>
                </a:solidFill>
                <a:latin typeface="Arial"/>
                <a:ea typeface="Arial"/>
                <a:cs typeface="Arial"/>
                <a:sym typeface="Arial"/>
              </a:rPr>
            </a:br>
            <a:endParaRPr sz="2800" b="0" i="0" u="none" strike="noStrike" cap="none">
              <a:solidFill>
                <a:srgbClr val="000000"/>
              </a:solidFill>
              <a:latin typeface="Arial"/>
              <a:ea typeface="Arial"/>
              <a:cs typeface="Arial"/>
              <a:sym typeface="Arial"/>
            </a:endParaRPr>
          </a:p>
          <a:p>
            <a:pPr marL="0" marR="0" lvl="0" indent="-17780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 Analizar y generar informes de ventas para tener un status de las transacciones realizadas.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88275"/>
            <a:ext cx="14360943"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CONTROL DE VERSIÓN</a:t>
            </a:r>
            <a:endParaRPr sz="6600" b="1" i="0" u="none" strike="noStrike" cap="none" dirty="0">
              <a:solidFill>
                <a:schemeClr val="lt1"/>
              </a:solidFill>
              <a:sym typeface="Arial"/>
            </a:endParaRPr>
          </a:p>
        </p:txBody>
      </p:sp>
      <p:pic>
        <p:nvPicPr>
          <p:cNvPr id="3" name="Imagen 2">
            <a:extLst>
              <a:ext uri="{FF2B5EF4-FFF2-40B4-BE49-F238E27FC236}">
                <a16:creationId xmlns:a16="http://schemas.microsoft.com/office/drawing/2014/main" id="{ADB6B96F-A66C-3F11-92CE-F078E5F49B48}"/>
              </a:ext>
            </a:extLst>
          </p:cNvPr>
          <p:cNvPicPr>
            <a:picLocks noChangeAspect="1"/>
          </p:cNvPicPr>
          <p:nvPr/>
        </p:nvPicPr>
        <p:blipFill>
          <a:blip r:embed="rId4"/>
          <a:stretch>
            <a:fillRect/>
          </a:stretch>
        </p:blipFill>
        <p:spPr>
          <a:xfrm>
            <a:off x="289409" y="3568941"/>
            <a:ext cx="23745292" cy="11420685"/>
          </a:xfrm>
          <a:prstGeom prst="rect">
            <a:avLst/>
          </a:prstGeom>
        </p:spPr>
      </p:pic>
    </p:spTree>
    <p:extLst>
      <p:ext uri="{BB962C8B-B14F-4D97-AF65-F5344CB8AC3E}">
        <p14:creationId xmlns:p14="http://schemas.microsoft.com/office/powerpoint/2010/main" val="1916350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94593"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DIAGRAMA DE DISTRIBUCIÓN</a:t>
            </a:r>
            <a:endParaRPr sz="6600" b="1" i="0" u="none" strike="noStrike" cap="none" dirty="0">
              <a:solidFill>
                <a:schemeClr val="lt1"/>
              </a:solidFill>
              <a:sym typeface="Arial"/>
            </a:endParaRPr>
          </a:p>
        </p:txBody>
      </p:sp>
      <p:pic>
        <p:nvPicPr>
          <p:cNvPr id="4" name="Imagen 3"/>
          <p:cNvPicPr/>
          <p:nvPr/>
        </p:nvPicPr>
        <p:blipFill>
          <a:blip r:embed="rId4"/>
          <a:stretch>
            <a:fillRect/>
          </a:stretch>
        </p:blipFill>
        <p:spPr>
          <a:xfrm>
            <a:off x="378372" y="3563007"/>
            <a:ext cx="23585214" cy="11698014"/>
          </a:xfrm>
          <a:prstGeom prst="rect">
            <a:avLst/>
          </a:prstGeom>
        </p:spPr>
      </p:pic>
    </p:spTree>
    <p:extLst>
      <p:ext uri="{BB962C8B-B14F-4D97-AF65-F5344CB8AC3E}">
        <p14:creationId xmlns:p14="http://schemas.microsoft.com/office/powerpoint/2010/main" val="3996032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7"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SKETCH</a:t>
            </a:r>
            <a:endParaRPr sz="6600" b="1" i="0" u="none" strike="noStrike" cap="none" dirty="0">
              <a:solidFill>
                <a:schemeClr val="lt1"/>
              </a:solidFill>
              <a:sym typeface="Arial"/>
            </a:endParaRPr>
          </a:p>
        </p:txBody>
      </p:sp>
      <p:pic>
        <p:nvPicPr>
          <p:cNvPr id="2" name="Picture 2">
            <a:extLst>
              <a:ext uri="{FF2B5EF4-FFF2-40B4-BE49-F238E27FC236}">
                <a16:creationId xmlns:a16="http://schemas.microsoft.com/office/drawing/2014/main" id="{4C141646-653F-85B7-8871-20087BC7B74C}"/>
              </a:ext>
            </a:extLst>
          </p:cNvPr>
          <p:cNvPicPr preferRelativeResize="0">
            <a:picLocks noChangeArrowheads="1"/>
          </p:cNvPicPr>
          <p:nvPr/>
        </p:nvPicPr>
        <p:blipFill rotWithShape="1">
          <a:blip r:embed="rId4">
            <a:extLst>
              <a:ext uri="{28A0092B-C50C-407E-A947-70E740481C1C}">
                <a14:useLocalDpi xmlns:a14="http://schemas.microsoft.com/office/drawing/2010/main" val="0"/>
              </a:ext>
            </a:extLst>
          </a:blip>
          <a:srcRect l="23442" t="7760" r="14520" b="3625"/>
          <a:stretch/>
        </p:blipFill>
        <p:spPr bwMode="auto">
          <a:xfrm rot="16200000">
            <a:off x="6594525" y="-2534699"/>
            <a:ext cx="11401777" cy="23611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64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7"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SKETCH</a:t>
            </a:r>
            <a:endParaRPr sz="6600" b="1" i="0" u="none" strike="noStrike" cap="none" dirty="0">
              <a:solidFill>
                <a:schemeClr val="lt1"/>
              </a:solidFill>
              <a:sym typeface="Arial"/>
            </a:endParaRPr>
          </a:p>
        </p:txBody>
      </p:sp>
      <p:pic>
        <p:nvPicPr>
          <p:cNvPr id="3" name="Picture 2">
            <a:extLst>
              <a:ext uri="{FF2B5EF4-FFF2-40B4-BE49-F238E27FC236}">
                <a16:creationId xmlns:a16="http://schemas.microsoft.com/office/drawing/2014/main" id="{77F67FFE-60B5-38D8-DA1C-F68C6E602C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25" t="10359" r="3605" b="28673"/>
          <a:stretch/>
        </p:blipFill>
        <p:spPr bwMode="auto">
          <a:xfrm>
            <a:off x="367862" y="3478739"/>
            <a:ext cx="23648276" cy="12038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59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4"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WIREFRAME</a:t>
            </a:r>
            <a:endParaRPr sz="6600" b="1" i="0" u="none" strike="noStrike" cap="none" dirty="0">
              <a:solidFill>
                <a:schemeClr val="lt1"/>
              </a:solidFill>
              <a:sym typeface="Arial"/>
            </a:endParaRPr>
          </a:p>
        </p:txBody>
      </p:sp>
      <p:pic>
        <p:nvPicPr>
          <p:cNvPr id="2" name="Imagen 1">
            <a:extLst>
              <a:ext uri="{FF2B5EF4-FFF2-40B4-BE49-F238E27FC236}">
                <a16:creationId xmlns:a16="http://schemas.microsoft.com/office/drawing/2014/main" id="{CFD92AD5-5978-F1D7-FBFD-9FB5E02680F7}"/>
              </a:ext>
            </a:extLst>
          </p:cNvPr>
          <p:cNvPicPr>
            <a:picLocks noChangeAspect="1"/>
          </p:cNvPicPr>
          <p:nvPr/>
        </p:nvPicPr>
        <p:blipFill>
          <a:blip r:embed="rId4"/>
          <a:stretch>
            <a:fillRect/>
          </a:stretch>
        </p:blipFill>
        <p:spPr>
          <a:xfrm>
            <a:off x="3708779" y="3384607"/>
            <a:ext cx="14398263" cy="6180307"/>
          </a:xfrm>
          <a:prstGeom prst="rect">
            <a:avLst/>
          </a:prstGeom>
        </p:spPr>
      </p:pic>
      <p:pic>
        <p:nvPicPr>
          <p:cNvPr id="3" name="Imagen 2">
            <a:extLst>
              <a:ext uri="{FF2B5EF4-FFF2-40B4-BE49-F238E27FC236}">
                <a16:creationId xmlns:a16="http://schemas.microsoft.com/office/drawing/2014/main" id="{1E68B94B-444A-B7A3-052F-4599646A4487}"/>
              </a:ext>
            </a:extLst>
          </p:cNvPr>
          <p:cNvPicPr>
            <a:picLocks noChangeAspect="1"/>
          </p:cNvPicPr>
          <p:nvPr/>
        </p:nvPicPr>
        <p:blipFill>
          <a:blip r:embed="rId5"/>
          <a:stretch>
            <a:fillRect/>
          </a:stretch>
        </p:blipFill>
        <p:spPr>
          <a:xfrm>
            <a:off x="639008" y="9273239"/>
            <a:ext cx="14168036" cy="6146800"/>
          </a:xfrm>
          <a:prstGeom prst="rect">
            <a:avLst/>
          </a:prstGeom>
        </p:spPr>
      </p:pic>
      <p:pic>
        <p:nvPicPr>
          <p:cNvPr id="5" name="Imagen 4">
            <a:extLst>
              <a:ext uri="{FF2B5EF4-FFF2-40B4-BE49-F238E27FC236}">
                <a16:creationId xmlns:a16="http://schemas.microsoft.com/office/drawing/2014/main" id="{9F9EA9B0-77A9-7595-16EF-F7CA1E9E6BE8}"/>
              </a:ext>
            </a:extLst>
          </p:cNvPr>
          <p:cNvPicPr>
            <a:picLocks noChangeAspect="1"/>
          </p:cNvPicPr>
          <p:nvPr/>
        </p:nvPicPr>
        <p:blipFill>
          <a:blip r:embed="rId6"/>
          <a:stretch>
            <a:fillRect/>
          </a:stretch>
        </p:blipFill>
        <p:spPr>
          <a:xfrm>
            <a:off x="15037271" y="9273239"/>
            <a:ext cx="6846336" cy="5929122"/>
          </a:xfrm>
          <a:prstGeom prst="rect">
            <a:avLst/>
          </a:prstGeom>
        </p:spPr>
      </p:pic>
    </p:spTree>
    <p:extLst>
      <p:ext uri="{BB962C8B-B14F-4D97-AF65-F5344CB8AC3E}">
        <p14:creationId xmlns:p14="http://schemas.microsoft.com/office/powerpoint/2010/main" val="11804208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4"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WIREFRAME RESPONSIVE</a:t>
            </a:r>
            <a:endParaRPr sz="6600" b="1" i="0" u="none" strike="noStrike" cap="none" dirty="0">
              <a:solidFill>
                <a:schemeClr val="lt1"/>
              </a:solidFill>
              <a:sym typeface="Arial"/>
            </a:endParaRPr>
          </a:p>
        </p:txBody>
      </p:sp>
      <p:pic>
        <p:nvPicPr>
          <p:cNvPr id="5" name="Imagen 4">
            <a:extLst>
              <a:ext uri="{FF2B5EF4-FFF2-40B4-BE49-F238E27FC236}">
                <a16:creationId xmlns:a16="http://schemas.microsoft.com/office/drawing/2014/main" id="{8504B0C9-58AE-E572-B38A-4F4DA5EA5B25}"/>
              </a:ext>
            </a:extLst>
          </p:cNvPr>
          <p:cNvPicPr>
            <a:picLocks noChangeAspect="1"/>
          </p:cNvPicPr>
          <p:nvPr/>
        </p:nvPicPr>
        <p:blipFill>
          <a:blip r:embed="rId4"/>
          <a:stretch>
            <a:fillRect/>
          </a:stretch>
        </p:blipFill>
        <p:spPr>
          <a:xfrm>
            <a:off x="7835485" y="3291244"/>
            <a:ext cx="8199171" cy="5547395"/>
          </a:xfrm>
          <a:prstGeom prst="rect">
            <a:avLst/>
          </a:prstGeom>
        </p:spPr>
      </p:pic>
      <p:pic>
        <p:nvPicPr>
          <p:cNvPr id="6" name="Imagen 5">
            <a:extLst>
              <a:ext uri="{FF2B5EF4-FFF2-40B4-BE49-F238E27FC236}">
                <a16:creationId xmlns:a16="http://schemas.microsoft.com/office/drawing/2014/main" id="{54A8A8D0-E352-2852-C365-822CFB50D8CC}"/>
              </a:ext>
            </a:extLst>
          </p:cNvPr>
          <p:cNvPicPr>
            <a:picLocks noChangeAspect="1"/>
          </p:cNvPicPr>
          <p:nvPr/>
        </p:nvPicPr>
        <p:blipFill>
          <a:blip r:embed="rId5"/>
          <a:stretch>
            <a:fillRect/>
          </a:stretch>
        </p:blipFill>
        <p:spPr>
          <a:xfrm>
            <a:off x="4310742" y="8838639"/>
            <a:ext cx="10091057" cy="6909361"/>
          </a:xfrm>
          <a:prstGeom prst="rect">
            <a:avLst/>
          </a:prstGeom>
        </p:spPr>
      </p:pic>
      <p:pic>
        <p:nvPicPr>
          <p:cNvPr id="7" name="Imagen 6">
            <a:extLst>
              <a:ext uri="{FF2B5EF4-FFF2-40B4-BE49-F238E27FC236}">
                <a16:creationId xmlns:a16="http://schemas.microsoft.com/office/drawing/2014/main" id="{1E40C7A2-FB35-3889-5C4D-59460FC27423}"/>
              </a:ext>
            </a:extLst>
          </p:cNvPr>
          <p:cNvPicPr>
            <a:picLocks noChangeAspect="1"/>
          </p:cNvPicPr>
          <p:nvPr/>
        </p:nvPicPr>
        <p:blipFill>
          <a:blip r:embed="rId6"/>
          <a:stretch>
            <a:fillRect/>
          </a:stretch>
        </p:blipFill>
        <p:spPr>
          <a:xfrm>
            <a:off x="14401799" y="8838639"/>
            <a:ext cx="4668798" cy="6601973"/>
          </a:xfrm>
          <a:prstGeom prst="rect">
            <a:avLst/>
          </a:prstGeom>
        </p:spPr>
      </p:pic>
    </p:spTree>
    <p:extLst>
      <p:ext uri="{BB962C8B-B14F-4D97-AF65-F5344CB8AC3E}">
        <p14:creationId xmlns:p14="http://schemas.microsoft.com/office/powerpoint/2010/main" val="2239141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MOCKUP</a:t>
            </a:r>
            <a:endParaRPr sz="6600" b="1" i="0" u="none" strike="noStrike" cap="none" dirty="0">
              <a:solidFill>
                <a:schemeClr val="lt1"/>
              </a:solidFill>
              <a:sym typeface="Arial"/>
            </a:endParaRPr>
          </a:p>
        </p:txBody>
      </p:sp>
      <p:pic>
        <p:nvPicPr>
          <p:cNvPr id="3" name="Imagen 2">
            <a:extLst>
              <a:ext uri="{FF2B5EF4-FFF2-40B4-BE49-F238E27FC236}">
                <a16:creationId xmlns:a16="http://schemas.microsoft.com/office/drawing/2014/main" id="{A6166041-B9C5-95E6-6F09-D86D76BBCF1B}"/>
              </a:ext>
            </a:extLst>
          </p:cNvPr>
          <p:cNvPicPr>
            <a:picLocks noChangeAspect="1"/>
          </p:cNvPicPr>
          <p:nvPr/>
        </p:nvPicPr>
        <p:blipFill>
          <a:blip r:embed="rId4"/>
          <a:stretch>
            <a:fillRect/>
          </a:stretch>
        </p:blipFill>
        <p:spPr>
          <a:xfrm>
            <a:off x="2164564" y="3798771"/>
            <a:ext cx="9656758" cy="5400000"/>
          </a:xfrm>
          <a:prstGeom prst="rect">
            <a:avLst/>
          </a:prstGeom>
        </p:spPr>
      </p:pic>
      <p:pic>
        <p:nvPicPr>
          <p:cNvPr id="4" name="Imagen 3">
            <a:extLst>
              <a:ext uri="{FF2B5EF4-FFF2-40B4-BE49-F238E27FC236}">
                <a16:creationId xmlns:a16="http://schemas.microsoft.com/office/drawing/2014/main" id="{60C23FD7-AA20-C6B3-01A0-203C6D812809}"/>
              </a:ext>
            </a:extLst>
          </p:cNvPr>
          <p:cNvPicPr>
            <a:picLocks noChangeAspect="1"/>
          </p:cNvPicPr>
          <p:nvPr/>
        </p:nvPicPr>
        <p:blipFill>
          <a:blip r:embed="rId5"/>
          <a:stretch>
            <a:fillRect/>
          </a:stretch>
        </p:blipFill>
        <p:spPr>
          <a:xfrm>
            <a:off x="12237933" y="3798771"/>
            <a:ext cx="9754441" cy="5400000"/>
          </a:xfrm>
          <a:prstGeom prst="rect">
            <a:avLst/>
          </a:prstGeom>
        </p:spPr>
      </p:pic>
      <p:pic>
        <p:nvPicPr>
          <p:cNvPr id="5" name="Imagen 4">
            <a:extLst>
              <a:ext uri="{FF2B5EF4-FFF2-40B4-BE49-F238E27FC236}">
                <a16:creationId xmlns:a16="http://schemas.microsoft.com/office/drawing/2014/main" id="{FD529A6A-064C-B2D0-B135-61FE08DB238E}"/>
              </a:ext>
            </a:extLst>
          </p:cNvPr>
          <p:cNvPicPr>
            <a:picLocks noChangeAspect="1"/>
          </p:cNvPicPr>
          <p:nvPr/>
        </p:nvPicPr>
        <p:blipFill>
          <a:blip r:embed="rId6"/>
          <a:stretch>
            <a:fillRect/>
          </a:stretch>
        </p:blipFill>
        <p:spPr>
          <a:xfrm>
            <a:off x="6992943" y="9571748"/>
            <a:ext cx="9766742" cy="5400000"/>
          </a:xfrm>
          <a:prstGeom prst="rect">
            <a:avLst/>
          </a:prstGeom>
        </p:spPr>
      </p:pic>
    </p:spTree>
    <p:extLst>
      <p:ext uri="{BB962C8B-B14F-4D97-AF65-F5344CB8AC3E}">
        <p14:creationId xmlns:p14="http://schemas.microsoft.com/office/powerpoint/2010/main" val="3694030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PROTOTIPO</a:t>
            </a:r>
            <a:endParaRPr sz="6600" b="1" i="0" u="none" strike="noStrike" cap="none" dirty="0">
              <a:solidFill>
                <a:schemeClr val="lt1"/>
              </a:solidFill>
              <a:sym typeface="Arial"/>
            </a:endParaRPr>
          </a:p>
        </p:txBody>
      </p:sp>
      <p:pic>
        <p:nvPicPr>
          <p:cNvPr id="6" name="Imagen 5">
            <a:extLst>
              <a:ext uri="{FF2B5EF4-FFF2-40B4-BE49-F238E27FC236}">
                <a16:creationId xmlns:a16="http://schemas.microsoft.com/office/drawing/2014/main" id="{2D5F89FD-B6D4-A9F6-C2A6-3280051F2316}"/>
              </a:ext>
            </a:extLst>
          </p:cNvPr>
          <p:cNvPicPr>
            <a:picLocks noChangeAspect="1"/>
          </p:cNvPicPr>
          <p:nvPr/>
        </p:nvPicPr>
        <p:blipFill>
          <a:blip r:embed="rId4"/>
          <a:stretch>
            <a:fillRect/>
          </a:stretch>
        </p:blipFill>
        <p:spPr>
          <a:xfrm>
            <a:off x="550665" y="3240286"/>
            <a:ext cx="23288016" cy="12377086"/>
          </a:xfrm>
          <a:prstGeom prst="rect">
            <a:avLst/>
          </a:prstGeom>
        </p:spPr>
      </p:pic>
    </p:spTree>
    <p:extLst>
      <p:ext uri="{BB962C8B-B14F-4D97-AF65-F5344CB8AC3E}">
        <p14:creationId xmlns:p14="http://schemas.microsoft.com/office/powerpoint/2010/main" val="169607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21236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Diseño: HTML5 y CSS3</a:t>
            </a:r>
          </a:p>
          <a:p>
            <a:pPr marL="0" marR="0" lvl="0" indent="0" algn="l" rtl="0">
              <a:lnSpc>
                <a:spcPct val="100000"/>
              </a:lnSpc>
              <a:spcBef>
                <a:spcPts val="0"/>
              </a:spcBef>
              <a:spcAft>
                <a:spcPts val="0"/>
              </a:spcAft>
              <a:buNone/>
            </a:pPr>
            <a:endParaRPr lang="es-ES" sz="6600" b="1" i="0" u="none" strike="noStrike" cap="none" dirty="0">
              <a:solidFill>
                <a:schemeClr val="lt1"/>
              </a:solidFill>
              <a:sym typeface="Arial"/>
            </a:endParaRPr>
          </a:p>
        </p:txBody>
      </p:sp>
      <p:pic>
        <p:nvPicPr>
          <p:cNvPr id="3" name="Imagen 2">
            <a:extLst>
              <a:ext uri="{FF2B5EF4-FFF2-40B4-BE49-F238E27FC236}">
                <a16:creationId xmlns:a16="http://schemas.microsoft.com/office/drawing/2014/main" id="{FE987F40-3FB4-E5F6-D2C2-A02A1B4DB432}"/>
              </a:ext>
            </a:extLst>
          </p:cNvPr>
          <p:cNvPicPr>
            <a:picLocks noChangeAspect="1"/>
          </p:cNvPicPr>
          <p:nvPr/>
        </p:nvPicPr>
        <p:blipFill>
          <a:blip r:embed="rId4"/>
          <a:stretch>
            <a:fillRect/>
          </a:stretch>
        </p:blipFill>
        <p:spPr>
          <a:xfrm>
            <a:off x="1487979" y="3904721"/>
            <a:ext cx="10800000" cy="5455344"/>
          </a:xfrm>
          <a:prstGeom prst="rect">
            <a:avLst/>
          </a:prstGeom>
        </p:spPr>
      </p:pic>
      <p:pic>
        <p:nvPicPr>
          <p:cNvPr id="5" name="Imagen 4">
            <a:extLst>
              <a:ext uri="{FF2B5EF4-FFF2-40B4-BE49-F238E27FC236}">
                <a16:creationId xmlns:a16="http://schemas.microsoft.com/office/drawing/2014/main" id="{5A9C1050-0CDD-6453-06D3-4EB78DC27BA0}"/>
              </a:ext>
            </a:extLst>
          </p:cNvPr>
          <p:cNvPicPr>
            <a:picLocks noChangeAspect="1"/>
          </p:cNvPicPr>
          <p:nvPr/>
        </p:nvPicPr>
        <p:blipFill>
          <a:blip r:embed="rId5"/>
          <a:stretch>
            <a:fillRect/>
          </a:stretch>
        </p:blipFill>
        <p:spPr>
          <a:xfrm>
            <a:off x="12865740" y="4027385"/>
            <a:ext cx="10800000" cy="5162811"/>
          </a:xfrm>
          <a:prstGeom prst="rect">
            <a:avLst/>
          </a:prstGeom>
        </p:spPr>
      </p:pic>
      <p:pic>
        <p:nvPicPr>
          <p:cNvPr id="8" name="Imagen 7">
            <a:extLst>
              <a:ext uri="{FF2B5EF4-FFF2-40B4-BE49-F238E27FC236}">
                <a16:creationId xmlns:a16="http://schemas.microsoft.com/office/drawing/2014/main" id="{5297B411-71C3-D828-CB8B-8AD7CED4BB27}"/>
              </a:ext>
            </a:extLst>
          </p:cNvPr>
          <p:cNvPicPr>
            <a:picLocks noChangeAspect="1"/>
          </p:cNvPicPr>
          <p:nvPr/>
        </p:nvPicPr>
        <p:blipFill>
          <a:blip r:embed="rId6"/>
          <a:stretch>
            <a:fillRect/>
          </a:stretch>
        </p:blipFill>
        <p:spPr>
          <a:xfrm>
            <a:off x="1487979" y="9670577"/>
            <a:ext cx="10800000" cy="5455344"/>
          </a:xfrm>
          <a:prstGeom prst="rect">
            <a:avLst/>
          </a:prstGeom>
        </p:spPr>
      </p:pic>
      <p:pic>
        <p:nvPicPr>
          <p:cNvPr id="10" name="Imagen 9">
            <a:extLst>
              <a:ext uri="{FF2B5EF4-FFF2-40B4-BE49-F238E27FC236}">
                <a16:creationId xmlns:a16="http://schemas.microsoft.com/office/drawing/2014/main" id="{00E54725-665B-CF3B-BF68-1863AE607773}"/>
              </a:ext>
            </a:extLst>
          </p:cNvPr>
          <p:cNvPicPr>
            <a:picLocks noChangeAspect="1"/>
          </p:cNvPicPr>
          <p:nvPr/>
        </p:nvPicPr>
        <p:blipFill>
          <a:blip r:embed="rId7"/>
          <a:stretch>
            <a:fillRect/>
          </a:stretch>
        </p:blipFill>
        <p:spPr>
          <a:xfrm>
            <a:off x="12865740" y="9824750"/>
            <a:ext cx="10800000" cy="5146998"/>
          </a:xfrm>
          <a:prstGeom prst="rect">
            <a:avLst/>
          </a:prstGeom>
        </p:spPr>
      </p:pic>
    </p:spTree>
    <p:extLst>
      <p:ext uri="{BB962C8B-B14F-4D97-AF65-F5344CB8AC3E}">
        <p14:creationId xmlns:p14="http://schemas.microsoft.com/office/powerpoint/2010/main" val="3428814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21236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Diseño: HTML5 y CSS3</a:t>
            </a:r>
          </a:p>
          <a:p>
            <a:pPr marL="0" marR="0" lvl="0" indent="0" algn="l" rtl="0">
              <a:lnSpc>
                <a:spcPct val="100000"/>
              </a:lnSpc>
              <a:spcBef>
                <a:spcPts val="0"/>
              </a:spcBef>
              <a:spcAft>
                <a:spcPts val="0"/>
              </a:spcAft>
              <a:buNone/>
            </a:pPr>
            <a:endParaRPr lang="es-ES" sz="6600" b="1" i="0" u="none" strike="noStrike" cap="none" dirty="0">
              <a:solidFill>
                <a:schemeClr val="lt1"/>
              </a:solidFill>
              <a:sym typeface="Arial"/>
            </a:endParaRPr>
          </a:p>
        </p:txBody>
      </p:sp>
      <p:pic>
        <p:nvPicPr>
          <p:cNvPr id="4" name="Imagen 3">
            <a:extLst>
              <a:ext uri="{FF2B5EF4-FFF2-40B4-BE49-F238E27FC236}">
                <a16:creationId xmlns:a16="http://schemas.microsoft.com/office/drawing/2014/main" id="{86FE3CE4-74A6-4E94-0B17-CAC622CC5F4A}"/>
              </a:ext>
            </a:extLst>
          </p:cNvPr>
          <p:cNvPicPr>
            <a:picLocks noChangeAspect="1"/>
          </p:cNvPicPr>
          <p:nvPr/>
        </p:nvPicPr>
        <p:blipFill>
          <a:blip r:embed="rId4"/>
          <a:stretch>
            <a:fillRect/>
          </a:stretch>
        </p:blipFill>
        <p:spPr>
          <a:xfrm>
            <a:off x="12804774" y="3629081"/>
            <a:ext cx="10800000" cy="5162811"/>
          </a:xfrm>
          <a:prstGeom prst="rect">
            <a:avLst/>
          </a:prstGeom>
        </p:spPr>
      </p:pic>
      <p:pic>
        <p:nvPicPr>
          <p:cNvPr id="7" name="Imagen 6">
            <a:extLst>
              <a:ext uri="{FF2B5EF4-FFF2-40B4-BE49-F238E27FC236}">
                <a16:creationId xmlns:a16="http://schemas.microsoft.com/office/drawing/2014/main" id="{DDEA1E3B-92E3-B9F1-2655-780A0B3ED8A4}"/>
              </a:ext>
            </a:extLst>
          </p:cNvPr>
          <p:cNvPicPr>
            <a:picLocks noChangeAspect="1"/>
          </p:cNvPicPr>
          <p:nvPr/>
        </p:nvPicPr>
        <p:blipFill>
          <a:blip r:embed="rId5"/>
          <a:stretch>
            <a:fillRect/>
          </a:stretch>
        </p:blipFill>
        <p:spPr>
          <a:xfrm>
            <a:off x="500205" y="3629081"/>
            <a:ext cx="10800000" cy="5431625"/>
          </a:xfrm>
          <a:prstGeom prst="rect">
            <a:avLst/>
          </a:prstGeom>
        </p:spPr>
      </p:pic>
      <p:pic>
        <p:nvPicPr>
          <p:cNvPr id="11" name="Imagen 10">
            <a:extLst>
              <a:ext uri="{FF2B5EF4-FFF2-40B4-BE49-F238E27FC236}">
                <a16:creationId xmlns:a16="http://schemas.microsoft.com/office/drawing/2014/main" id="{B45F1AFB-4746-6AA1-FD7D-B24EFE69DC56}"/>
              </a:ext>
            </a:extLst>
          </p:cNvPr>
          <p:cNvPicPr>
            <a:picLocks noChangeAspect="1"/>
          </p:cNvPicPr>
          <p:nvPr/>
        </p:nvPicPr>
        <p:blipFill>
          <a:blip r:embed="rId6"/>
          <a:stretch>
            <a:fillRect/>
          </a:stretch>
        </p:blipFill>
        <p:spPr>
          <a:xfrm>
            <a:off x="500205" y="10290795"/>
            <a:ext cx="10800000" cy="5186530"/>
          </a:xfrm>
          <a:prstGeom prst="rect">
            <a:avLst/>
          </a:prstGeom>
        </p:spPr>
      </p:pic>
      <p:pic>
        <p:nvPicPr>
          <p:cNvPr id="13" name="Imagen 12">
            <a:extLst>
              <a:ext uri="{FF2B5EF4-FFF2-40B4-BE49-F238E27FC236}">
                <a16:creationId xmlns:a16="http://schemas.microsoft.com/office/drawing/2014/main" id="{B5F12389-3EBA-40A8-8315-DCE9B74D8A39}"/>
              </a:ext>
            </a:extLst>
          </p:cNvPr>
          <p:cNvPicPr>
            <a:picLocks noChangeAspect="1"/>
          </p:cNvPicPr>
          <p:nvPr/>
        </p:nvPicPr>
        <p:blipFill>
          <a:blip r:embed="rId7"/>
          <a:stretch>
            <a:fillRect/>
          </a:stretch>
        </p:blipFill>
        <p:spPr>
          <a:xfrm>
            <a:off x="12804774" y="10014074"/>
            <a:ext cx="10800000" cy="5463251"/>
          </a:xfrm>
          <a:prstGeom prst="rect">
            <a:avLst/>
          </a:prstGeom>
        </p:spPr>
      </p:pic>
    </p:spTree>
    <p:extLst>
      <p:ext uri="{BB962C8B-B14F-4D97-AF65-F5344CB8AC3E}">
        <p14:creationId xmlns:p14="http://schemas.microsoft.com/office/powerpoint/2010/main" val="4088686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
        <p:cNvGrpSpPr/>
        <p:nvPr/>
      </p:nvGrpSpPr>
      <p:grpSpPr>
        <a:xfrm>
          <a:off x="0" y="0"/>
          <a:ext cx="0" cy="0"/>
          <a:chOff x="0" y="0"/>
          <a:chExt cx="0" cy="0"/>
        </a:xfrm>
      </p:grpSpPr>
      <p:sp>
        <p:nvSpPr>
          <p:cNvPr id="67" name="Google Shape;67;p5"/>
          <p:cNvSpPr txBox="1"/>
          <p:nvPr/>
        </p:nvSpPr>
        <p:spPr>
          <a:xfrm>
            <a:off x="4268857" y="5988496"/>
            <a:ext cx="15847943" cy="6781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0" i="0" u="none" strike="noStrike" cap="none">
                <a:solidFill>
                  <a:srgbClr val="000000"/>
                </a:solidFill>
                <a:latin typeface="Arial"/>
                <a:ea typeface="Arial"/>
                <a:cs typeface="Arial"/>
                <a:sym typeface="Arial"/>
              </a:rPr>
              <a:t>El sistema que se desarrollara estará dirigido a microempresas que su actividad económica sea el almacenamiento y/o venta de productos al por mayor o detal.</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ES" sz="2800" b="0" i="0" u="none" strike="noStrike" cap="none">
                <a:solidFill>
                  <a:srgbClr val="000000"/>
                </a:solidFill>
                <a:latin typeface="Arial"/>
                <a:ea typeface="Arial"/>
                <a:cs typeface="Arial"/>
                <a:sym typeface="Arial"/>
              </a:rPr>
              <a:t>Este proyecto tendrá una duración aproximada de desarrollo de un año y medio para todas sus fases.</a:t>
            </a:r>
            <a:endParaRPr/>
          </a:p>
          <a:p>
            <a:pPr marL="0" marR="0" lvl="0" indent="0" algn="l" rtl="0">
              <a:lnSpc>
                <a:spcPct val="100000"/>
              </a:lnSpc>
              <a:spcBef>
                <a:spcPts val="800"/>
              </a:spcBef>
              <a:spcAft>
                <a:spcPts val="0"/>
              </a:spcAft>
              <a:buNone/>
            </a:pP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ES" sz="2800" b="0" i="0" u="none" strike="noStrike" cap="none">
                <a:solidFill>
                  <a:srgbClr val="000000"/>
                </a:solidFill>
                <a:latin typeface="Arial"/>
                <a:ea typeface="Arial"/>
                <a:cs typeface="Arial"/>
                <a:sym typeface="Arial"/>
              </a:rPr>
              <a:t>El software estará dirigido en su etapa inicial y de acoplamiento solo para el territorio colombiano rigiéndose de sus normativas vigentes.</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br>
              <a:rPr lang="es-ES" sz="2800" b="0" i="0" u="none" strike="noStrike" cap="none">
                <a:solidFill>
                  <a:srgbClr val="000000"/>
                </a:solidFill>
                <a:latin typeface="Arial"/>
                <a:ea typeface="Arial"/>
                <a:cs typeface="Arial"/>
                <a:sym typeface="Arial"/>
              </a:rPr>
            </a:br>
            <a:br>
              <a:rPr lang="es-ES" sz="2800" b="0" i="0" u="none" strike="noStrike" cap="none">
                <a:solidFill>
                  <a:srgbClr val="000000"/>
                </a:solidFill>
                <a:latin typeface="Arial"/>
                <a:ea typeface="Arial"/>
                <a:cs typeface="Arial"/>
                <a:sym typeface="Arial"/>
              </a:rPr>
            </a:br>
            <a:br>
              <a:rPr lang="es-ES" sz="2800" b="0" i="0" u="none" strike="noStrike" cap="none">
                <a:solidFill>
                  <a:srgbClr val="000000"/>
                </a:solidFill>
                <a:latin typeface="Arial"/>
                <a:ea typeface="Arial"/>
                <a:cs typeface="Arial"/>
                <a:sym typeface="Arial"/>
              </a:rPr>
            </a:br>
            <a:endParaRPr sz="2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s-ES" sz="3600" b="0" i="0" u="none" strike="noStrike" cap="none">
                <a:solidFill>
                  <a:srgbClr val="000000"/>
                </a:solidFill>
                <a:latin typeface="Arial"/>
                <a:ea typeface="Arial"/>
                <a:cs typeface="Arial"/>
                <a:sym typeface="Arial"/>
              </a:rPr>
            </a:br>
            <a:br>
              <a:rPr lang="es-ES" sz="2000" b="0" i="0" u="none" strike="noStrike" cap="none">
                <a:solidFill>
                  <a:srgbClr val="000000"/>
                </a:solidFill>
                <a:latin typeface="Arial"/>
                <a:ea typeface="Arial"/>
                <a:cs typeface="Arial"/>
                <a:sym typeface="Arial"/>
              </a:rPr>
            </a:br>
            <a:endParaRPr sz="1600" b="1" i="0" u="none" strike="noStrike" cap="none">
              <a:solidFill>
                <a:srgbClr val="000000"/>
              </a:solidFill>
              <a:latin typeface="Arial"/>
              <a:ea typeface="Arial"/>
              <a:cs typeface="Arial"/>
              <a:sym typeface="Arial"/>
            </a:endParaRPr>
          </a:p>
        </p:txBody>
      </p:sp>
      <p:sp>
        <p:nvSpPr>
          <p:cNvPr id="68" name="Google Shape;68;p5"/>
          <p:cNvSpPr txBox="1"/>
          <p:nvPr/>
        </p:nvSpPr>
        <p:spPr>
          <a:xfrm>
            <a:off x="4711148" y="3233147"/>
            <a:ext cx="873152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000000"/>
                </a:solidFill>
                <a:latin typeface="Arial"/>
                <a:ea typeface="Arial"/>
                <a:cs typeface="Arial"/>
                <a:sym typeface="Arial"/>
              </a:rPr>
              <a:t>ALCANCE DEL PROYECTO</a:t>
            </a:r>
            <a:endParaRPr sz="6600" b="1"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MANUAL TECNICO</a:t>
            </a:r>
            <a:endParaRPr sz="6600" b="1" i="0" u="none" strike="noStrike" cap="none" dirty="0">
              <a:solidFill>
                <a:schemeClr val="lt1"/>
              </a:solidFill>
              <a:sym typeface="Arial"/>
            </a:endParaRPr>
          </a:p>
        </p:txBody>
      </p:sp>
      <p:pic>
        <p:nvPicPr>
          <p:cNvPr id="10" name="Imagen 9">
            <a:extLst>
              <a:ext uri="{FF2B5EF4-FFF2-40B4-BE49-F238E27FC236}">
                <a16:creationId xmlns:a16="http://schemas.microsoft.com/office/drawing/2014/main" id="{3DAECCBE-1FFF-506F-8921-57DC90667992}"/>
              </a:ext>
            </a:extLst>
          </p:cNvPr>
          <p:cNvPicPr>
            <a:picLocks noChangeAspect="1"/>
          </p:cNvPicPr>
          <p:nvPr/>
        </p:nvPicPr>
        <p:blipFill>
          <a:blip r:embed="rId4"/>
          <a:stretch>
            <a:fillRect/>
          </a:stretch>
        </p:blipFill>
        <p:spPr>
          <a:xfrm>
            <a:off x="0" y="5555062"/>
            <a:ext cx="11767457" cy="10192938"/>
          </a:xfrm>
          <a:prstGeom prst="rect">
            <a:avLst/>
          </a:prstGeom>
        </p:spPr>
      </p:pic>
      <p:pic>
        <p:nvPicPr>
          <p:cNvPr id="12" name="Imagen 11">
            <a:extLst>
              <a:ext uri="{FF2B5EF4-FFF2-40B4-BE49-F238E27FC236}">
                <a16:creationId xmlns:a16="http://schemas.microsoft.com/office/drawing/2014/main" id="{DD2B9A21-E36C-A404-141F-AA83A2D4D232}"/>
              </a:ext>
            </a:extLst>
          </p:cNvPr>
          <p:cNvPicPr>
            <a:picLocks noChangeAspect="1"/>
          </p:cNvPicPr>
          <p:nvPr/>
        </p:nvPicPr>
        <p:blipFill>
          <a:blip r:embed="rId5"/>
          <a:stretch>
            <a:fillRect/>
          </a:stretch>
        </p:blipFill>
        <p:spPr>
          <a:xfrm>
            <a:off x="13325288" y="4385247"/>
            <a:ext cx="10800000" cy="5935714"/>
          </a:xfrm>
          <a:prstGeom prst="rect">
            <a:avLst/>
          </a:prstGeom>
        </p:spPr>
      </p:pic>
      <p:pic>
        <p:nvPicPr>
          <p:cNvPr id="14" name="Imagen 13">
            <a:extLst>
              <a:ext uri="{FF2B5EF4-FFF2-40B4-BE49-F238E27FC236}">
                <a16:creationId xmlns:a16="http://schemas.microsoft.com/office/drawing/2014/main" id="{E5D96D73-5528-4177-6AA1-6CFF664EB4E0}"/>
              </a:ext>
            </a:extLst>
          </p:cNvPr>
          <p:cNvPicPr>
            <a:picLocks noChangeAspect="1"/>
          </p:cNvPicPr>
          <p:nvPr/>
        </p:nvPicPr>
        <p:blipFill>
          <a:blip r:embed="rId6"/>
          <a:stretch>
            <a:fillRect/>
          </a:stretch>
        </p:blipFill>
        <p:spPr>
          <a:xfrm>
            <a:off x="13325288" y="10320961"/>
            <a:ext cx="10800000" cy="5432992"/>
          </a:xfrm>
          <a:prstGeom prst="rect">
            <a:avLst/>
          </a:prstGeom>
        </p:spPr>
      </p:pic>
      <p:sp>
        <p:nvSpPr>
          <p:cNvPr id="15" name="Google Shape;47;p2">
            <a:extLst>
              <a:ext uri="{FF2B5EF4-FFF2-40B4-BE49-F238E27FC236}">
                <a16:creationId xmlns:a16="http://schemas.microsoft.com/office/drawing/2014/main" id="{28F4988B-332C-C473-C474-3179F3AE4DBC}"/>
              </a:ext>
            </a:extLst>
          </p:cNvPr>
          <p:cNvSpPr txBox="1"/>
          <p:nvPr/>
        </p:nvSpPr>
        <p:spPr>
          <a:xfrm>
            <a:off x="872514" y="3680775"/>
            <a:ext cx="15847943"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4000" b="1" i="0" u="none" strike="noStrike" cap="none" dirty="0">
                <a:solidFill>
                  <a:srgbClr val="000000"/>
                </a:solidFill>
                <a:latin typeface="Arial"/>
                <a:ea typeface="Arial"/>
                <a:cs typeface="Arial"/>
                <a:sym typeface="Arial"/>
              </a:rPr>
              <a:t>LINK: Manual Software Inventory.pdf</a:t>
            </a:r>
            <a:endParaRPr sz="2400" b="1"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741385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Pruebas de SW</a:t>
            </a:r>
            <a:endParaRPr sz="6600" b="1" i="0" u="none" strike="noStrike" cap="none" dirty="0">
              <a:solidFill>
                <a:schemeClr val="lt1"/>
              </a:solidFill>
              <a:sym typeface="Arial"/>
            </a:endParaRPr>
          </a:p>
        </p:txBody>
      </p:sp>
      <p:sp>
        <p:nvSpPr>
          <p:cNvPr id="3" name="CuadroTexto 2">
            <a:extLst>
              <a:ext uri="{FF2B5EF4-FFF2-40B4-BE49-F238E27FC236}">
                <a16:creationId xmlns:a16="http://schemas.microsoft.com/office/drawing/2014/main" id="{364CAE8D-46DB-D4C0-02B0-7FC68DFDD176}"/>
              </a:ext>
            </a:extLst>
          </p:cNvPr>
          <p:cNvSpPr txBox="1"/>
          <p:nvPr/>
        </p:nvSpPr>
        <p:spPr>
          <a:xfrm>
            <a:off x="555172" y="3203705"/>
            <a:ext cx="23219228" cy="12117100"/>
          </a:xfrm>
          <a:prstGeom prst="rect">
            <a:avLst/>
          </a:prstGeom>
          <a:noFill/>
        </p:spPr>
        <p:txBody>
          <a:bodyPr wrap="square">
            <a:spAutoFit/>
          </a:bodyPr>
          <a:lstStyle/>
          <a:p>
            <a:pPr algn="ctr">
              <a:lnSpc>
                <a:spcPct val="107000"/>
              </a:lnSpc>
              <a:spcAft>
                <a:spcPts val="800"/>
              </a:spcAft>
            </a:pPr>
            <a:r>
              <a:rPr lang="es-CO" sz="3600" b="1" dirty="0">
                <a:solidFill>
                  <a:srgbClr val="000000"/>
                </a:solidFill>
                <a:effectLst/>
                <a:latin typeface="+mj-lt"/>
                <a:ea typeface="Calibri" panose="020F0502020204030204" pitchFamily="34" charset="0"/>
                <a:cs typeface="Times New Roman" panose="02020603050405020304" pitchFamily="18" charset="0"/>
              </a:rPr>
              <a:t>REQUISITOS FUNCIONALES DE SOFTWARE INVENTORY</a:t>
            </a:r>
            <a:endParaRPr lang="es-ES" sz="3600" b="1" dirty="0">
              <a:effectLst/>
              <a:latin typeface="+mj-lt"/>
              <a:ea typeface="Calibri" panose="020F0502020204030204" pitchFamily="34" charset="0"/>
              <a:cs typeface="Times New Roman" panose="02020603050405020304" pitchFamily="18" charset="0"/>
            </a:endParaRPr>
          </a:p>
          <a:p>
            <a:pPr>
              <a:lnSpc>
                <a:spcPct val="107000"/>
              </a:lnSpc>
              <a:spcAft>
                <a:spcPts val="800"/>
              </a:spcAft>
            </a:pPr>
            <a:r>
              <a:rPr lang="es-CO" sz="3000" dirty="0">
                <a:solidFill>
                  <a:srgbClr val="000000"/>
                </a:solidFill>
                <a:effectLst/>
                <a:latin typeface="+mj-lt"/>
                <a:ea typeface="Calibri" panose="020F0502020204030204" pitchFamily="34" charset="0"/>
                <a:cs typeface="Times New Roman" panose="02020603050405020304" pitchFamily="18" charset="0"/>
              </a:rPr>
              <a:t> </a:t>
            </a:r>
            <a:endParaRPr lang="es-ES" sz="3000" dirty="0">
              <a:effectLst/>
              <a:latin typeface="+mj-l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Un usuario podrá iniciar sesión en el sistema utilizando su nombre de usuario y contraseña.</a:t>
            </a:r>
            <a:endParaRPr lang="es-ES" sz="3000" dirty="0">
              <a:effectLst/>
              <a:latin typeface="+mj-lt"/>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iniciar sesión y el comportamiento es El sistema permitirá que un usuario inicie sesión con su nombre de usuario y contraseña.</a:t>
            </a:r>
          </a:p>
          <a:p>
            <a:pPr marL="457200" lvl="1">
              <a:lnSpc>
                <a:spcPct val="107000"/>
              </a:lnSpc>
            </a:pPr>
            <a:endParaRPr lang="es-ES" sz="3000" dirty="0">
              <a:effectLst/>
              <a:latin typeface="+mj-l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calculará el impuesto a las ventas por la compra del usuario.</a:t>
            </a:r>
            <a:endParaRPr lang="es-ES" sz="3000" dirty="0">
              <a:effectLst/>
              <a:latin typeface="+mj-lt"/>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calcular el impuesto sobre las ventas y el comportamiento del sistema calculará el impuesto sobre las ventas multiplicando el precio de compra por la tasa impositiva.</a:t>
            </a:r>
          </a:p>
          <a:p>
            <a:pPr marL="742950" lvl="1" indent="-285750">
              <a:lnSpc>
                <a:spcPct val="107000"/>
              </a:lnSpc>
              <a:buFont typeface="+mj-lt"/>
              <a:buAutoNum type="alphaLcPeriod"/>
            </a:pPr>
            <a:endParaRPr lang="es-ES" sz="3000" dirty="0">
              <a:effectLst/>
              <a:latin typeface="+mj-l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enviará un correo electrónico de confirmación al usuario después de que haya realizado un pedido con éxito.</a:t>
            </a:r>
            <a:endParaRPr lang="es-ES" sz="3000" dirty="0">
              <a:effectLst/>
              <a:latin typeface="+mj-lt"/>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enviar correo electrónico de confirmación y el comportamiento del sistema enviará un correo electrónico de confirmación al usuario después de que haya realizado un pedido con éxito.</a:t>
            </a:r>
          </a:p>
          <a:p>
            <a:pPr marL="742950" lvl="1" indent="-285750">
              <a:lnSpc>
                <a:spcPct val="107000"/>
              </a:lnSpc>
              <a:buFont typeface="+mj-lt"/>
              <a:buAutoNum type="alphaLcPeriod"/>
            </a:pPr>
            <a:endParaRPr lang="es-ES" sz="3000" dirty="0">
              <a:effectLst/>
              <a:latin typeface="+mj-l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verifica que los datos ingresados para iniciar sean los correctos.</a:t>
            </a:r>
            <a:endParaRPr lang="es-ES" sz="3000" dirty="0">
              <a:effectLst/>
              <a:latin typeface="+mj-lt"/>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verificar que si los datos que ingresa un usuario son los mismo que se encuentran registrados en una base de datos.</a:t>
            </a:r>
          </a:p>
          <a:p>
            <a:pPr marL="742950" lvl="1" indent="-285750">
              <a:lnSpc>
                <a:spcPct val="107000"/>
              </a:lnSpc>
              <a:buFont typeface="+mj-lt"/>
              <a:buAutoNum type="alphaLcPeriod"/>
            </a:pPr>
            <a:endParaRPr lang="es-ES" sz="3000" dirty="0">
              <a:effectLst/>
              <a:latin typeface="+mj-l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enviará un correo electrónico cuando se confirme el pago del cliente.</a:t>
            </a:r>
            <a:endParaRPr lang="es-ES" sz="3000" dirty="0">
              <a:effectLst/>
              <a:latin typeface="+mj-lt"/>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enviar un correo electrónico de confirmación y el comportamiento que tiene el sistema enviará un correo electrónico de confirmación al usuario después de que haya realizado el pago.</a:t>
            </a:r>
          </a:p>
          <a:p>
            <a:pPr marL="742950" lvl="1" indent="-285750">
              <a:lnSpc>
                <a:spcPct val="107000"/>
              </a:lnSpc>
              <a:buFont typeface="+mj-lt"/>
              <a:buAutoNum type="alphaLcPeriod"/>
            </a:pPr>
            <a:endParaRPr lang="es-ES" sz="3000" dirty="0">
              <a:effectLst/>
              <a:latin typeface="+mj-l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permitirá al administrador aprobar, cambiar o actualizar la información de algún usuario.</a:t>
            </a:r>
            <a:endParaRPr lang="es-ES" sz="3000" dirty="0">
              <a:effectLst/>
              <a:latin typeface="+mj-lt"/>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permita al administrador realizar algún cambio y ver el comportamiento del sistema, el sistema permite que administrador modifique, cambie la información del usuario.</a:t>
            </a:r>
            <a:endParaRPr lang="es-ES" sz="30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9431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Pruebas de SW</a:t>
            </a:r>
            <a:endParaRPr sz="6600" b="1" i="0" u="none" strike="noStrike" cap="none" dirty="0">
              <a:solidFill>
                <a:schemeClr val="lt1"/>
              </a:solidFill>
              <a:sym typeface="Arial"/>
            </a:endParaRPr>
          </a:p>
        </p:txBody>
      </p:sp>
      <p:sp>
        <p:nvSpPr>
          <p:cNvPr id="3" name="CuadroTexto 2">
            <a:extLst>
              <a:ext uri="{FF2B5EF4-FFF2-40B4-BE49-F238E27FC236}">
                <a16:creationId xmlns:a16="http://schemas.microsoft.com/office/drawing/2014/main" id="{364CAE8D-46DB-D4C0-02B0-7FC68DFDD176}"/>
              </a:ext>
            </a:extLst>
          </p:cNvPr>
          <p:cNvSpPr txBox="1"/>
          <p:nvPr/>
        </p:nvSpPr>
        <p:spPr>
          <a:xfrm>
            <a:off x="555172" y="3203705"/>
            <a:ext cx="23219228" cy="12117100"/>
          </a:xfrm>
          <a:prstGeom prst="rect">
            <a:avLst/>
          </a:prstGeom>
          <a:noFill/>
        </p:spPr>
        <p:txBody>
          <a:bodyPr wrap="square">
            <a:spAutoFit/>
          </a:bodyPr>
          <a:lstStyle/>
          <a:p>
            <a:pPr algn="ctr">
              <a:lnSpc>
                <a:spcPct val="107000"/>
              </a:lnSpc>
              <a:spcAft>
                <a:spcPts val="800"/>
              </a:spcAft>
            </a:pPr>
            <a:r>
              <a:rPr lang="es-CO" sz="3600" b="1" dirty="0">
                <a:solidFill>
                  <a:srgbClr val="000000"/>
                </a:solidFill>
                <a:effectLst/>
                <a:latin typeface="+mj-lt"/>
                <a:ea typeface="Calibri" panose="020F0502020204030204" pitchFamily="34" charset="0"/>
                <a:cs typeface="Times New Roman" panose="02020603050405020304" pitchFamily="18" charset="0"/>
              </a:rPr>
              <a:t>REQUISITOS FUNCIONALES DE SOFTWARE INVENTORY</a:t>
            </a:r>
            <a:endParaRPr lang="es-ES" sz="3600" b="1" dirty="0">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r>
              <a:rPr lang="es-CO" sz="3000" dirty="0">
                <a:solidFill>
                  <a:srgbClr val="000000"/>
                </a:solidFill>
                <a:effectLst/>
                <a:latin typeface="+mj-lt"/>
                <a:ea typeface="Calibri" panose="020F0502020204030204" pitchFamily="34" charset="0"/>
                <a:cs typeface="Times New Roman" panose="02020603050405020304" pitchFamily="18" charset="0"/>
              </a:rPr>
              <a:t> </a:t>
            </a:r>
            <a:endParaRPr lang="es-ES" sz="3000" dirty="0">
              <a:effectLst/>
              <a:latin typeface="+mj-lt"/>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Un usuario podrá iniciar sesión en el sistema utilizando su nombre de usuario y contraseña.</a:t>
            </a:r>
            <a:endParaRPr lang="es-ES" sz="3000" dirty="0">
              <a:effectLst/>
              <a:latin typeface="+mj-lt"/>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iniciar sesión y el comportamiento es El sistema permitirá que un usuario inicie sesión con su nombre de usuario y contraseña.</a:t>
            </a:r>
          </a:p>
          <a:p>
            <a:pPr marL="457200" lvl="1" algn="just">
              <a:lnSpc>
                <a:spcPct val="107000"/>
              </a:lnSpc>
            </a:pPr>
            <a:endParaRPr lang="es-ES" sz="3000" dirty="0">
              <a:effectLst/>
              <a:latin typeface="+mj-lt"/>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calculará el impuesto a las ventas por la compra del usuario.</a:t>
            </a:r>
            <a:endParaRPr lang="es-ES" sz="3000" dirty="0">
              <a:effectLst/>
              <a:latin typeface="+mj-lt"/>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calcular el impuesto sobre las ventas y el comportamiento del sistema calculará el impuesto sobre las ventas multiplicando el precio de compra por la tasa impositiva.</a:t>
            </a:r>
          </a:p>
          <a:p>
            <a:pPr marL="742950" lvl="1" indent="-285750" algn="just">
              <a:lnSpc>
                <a:spcPct val="107000"/>
              </a:lnSpc>
              <a:buFont typeface="+mj-lt"/>
              <a:buAutoNum type="alphaLcPeriod"/>
            </a:pPr>
            <a:endParaRPr lang="es-ES" sz="3000" dirty="0">
              <a:effectLst/>
              <a:latin typeface="+mj-lt"/>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enviará un correo electrónico de confirmación al usuario después de que haya realizado un pedido con éxito.</a:t>
            </a:r>
            <a:endParaRPr lang="es-ES" sz="3000" dirty="0">
              <a:effectLst/>
              <a:latin typeface="+mj-lt"/>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enviar correo electrónico de confirmación y el comportamiento del sistema enviará un correo electrónico de confirmación al usuario después de que haya realizado un pedido con éxito.</a:t>
            </a:r>
          </a:p>
          <a:p>
            <a:pPr marL="742950" lvl="1" indent="-285750" algn="just">
              <a:lnSpc>
                <a:spcPct val="107000"/>
              </a:lnSpc>
              <a:buFont typeface="+mj-lt"/>
              <a:buAutoNum type="alphaLcPeriod"/>
            </a:pPr>
            <a:endParaRPr lang="es-ES" sz="3000" dirty="0">
              <a:effectLst/>
              <a:latin typeface="+mj-lt"/>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verifica que los datos ingresados para iniciar sean los correctos.</a:t>
            </a:r>
            <a:endParaRPr lang="es-ES" sz="3000" dirty="0">
              <a:effectLst/>
              <a:latin typeface="+mj-lt"/>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verificar que si los datos que ingresa un usuario son los mismo que se encuentran registrados en una base de datos.</a:t>
            </a:r>
          </a:p>
          <a:p>
            <a:pPr marL="742950" lvl="1" indent="-285750" algn="just">
              <a:lnSpc>
                <a:spcPct val="107000"/>
              </a:lnSpc>
              <a:buFont typeface="+mj-lt"/>
              <a:buAutoNum type="alphaLcPeriod"/>
            </a:pPr>
            <a:endParaRPr lang="es-ES" sz="3000" dirty="0">
              <a:effectLst/>
              <a:latin typeface="+mj-lt"/>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enviará un correo electrónico cuando se confirme el pago del cliente.</a:t>
            </a:r>
            <a:endParaRPr lang="es-ES" sz="3000" dirty="0">
              <a:effectLst/>
              <a:latin typeface="+mj-lt"/>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enviar un correo electrónico de confirmación y el comportamiento que tiene el sistema enviará un correo electrónico de confirmación al usuario después de que haya realizado el pago.</a:t>
            </a:r>
          </a:p>
          <a:p>
            <a:pPr marL="742950" lvl="1" indent="-285750" algn="just">
              <a:lnSpc>
                <a:spcPct val="107000"/>
              </a:lnSpc>
              <a:buFont typeface="+mj-lt"/>
              <a:buAutoNum type="alphaLcPeriod"/>
            </a:pPr>
            <a:endParaRPr lang="es-ES" sz="3000" dirty="0">
              <a:effectLst/>
              <a:latin typeface="+mj-lt"/>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permitirá al administrador aprobar, cambiar o actualizar la información de algún usuario.</a:t>
            </a:r>
            <a:endParaRPr lang="es-ES" sz="3000" dirty="0">
              <a:effectLst/>
              <a:latin typeface="+mj-lt"/>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permita al administrador realizar algún cambio y ver el comportamiento del sistema, el sistema permite que administrador modifique, cambie la información del usuario.</a:t>
            </a:r>
            <a:endParaRPr lang="es-ES" sz="30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4759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Pruebas de SW</a:t>
            </a:r>
            <a:endParaRPr sz="6600" b="1" i="0" u="none" strike="noStrike" cap="none" dirty="0">
              <a:solidFill>
                <a:schemeClr val="lt1"/>
              </a:solidFill>
              <a:sym typeface="Arial"/>
            </a:endParaRPr>
          </a:p>
        </p:txBody>
      </p:sp>
      <p:sp>
        <p:nvSpPr>
          <p:cNvPr id="3" name="CuadroTexto 2">
            <a:extLst>
              <a:ext uri="{FF2B5EF4-FFF2-40B4-BE49-F238E27FC236}">
                <a16:creationId xmlns:a16="http://schemas.microsoft.com/office/drawing/2014/main" id="{364CAE8D-46DB-D4C0-02B0-7FC68DFDD176}"/>
              </a:ext>
            </a:extLst>
          </p:cNvPr>
          <p:cNvSpPr txBox="1"/>
          <p:nvPr/>
        </p:nvSpPr>
        <p:spPr>
          <a:xfrm>
            <a:off x="679420" y="3987477"/>
            <a:ext cx="9868837" cy="8856848"/>
          </a:xfrm>
          <a:prstGeom prst="rect">
            <a:avLst/>
          </a:prstGeom>
          <a:noFill/>
          <a:ln>
            <a:solidFill>
              <a:schemeClr val="bg1">
                <a:lumMod val="50000"/>
              </a:schemeClr>
            </a:solidFill>
          </a:ln>
        </p:spPr>
        <p:txBody>
          <a:bodyPr wrap="square">
            <a:spAutoFit/>
          </a:bodyPr>
          <a:lstStyle/>
          <a:p>
            <a:pPr algn="ctr">
              <a:lnSpc>
                <a:spcPct val="107000"/>
              </a:lnSpc>
              <a:spcAft>
                <a:spcPts val="800"/>
              </a:spcAft>
            </a:pPr>
            <a:r>
              <a:rPr lang="es-ES" sz="3600" b="1" dirty="0">
                <a:solidFill>
                  <a:srgbClr val="000000"/>
                </a:solidFill>
                <a:effectLst/>
                <a:latin typeface="+mj-lt"/>
                <a:ea typeface="Calibri" panose="020F0502020204030204" pitchFamily="34" charset="0"/>
                <a:cs typeface="Times New Roman" panose="02020603050405020304" pitchFamily="18" charset="0"/>
              </a:rPr>
              <a:t>PRUEBAS NO FUNCIONALES DE SOFTWARE</a:t>
            </a:r>
          </a:p>
          <a:p>
            <a:pPr algn="just">
              <a:lnSpc>
                <a:spcPct val="107000"/>
              </a:lnSpc>
              <a:spcAft>
                <a:spcPts val="800"/>
              </a:spcAft>
            </a:pPr>
            <a:r>
              <a:rPr lang="es-CO" sz="3000" dirty="0">
                <a:solidFill>
                  <a:srgbClr val="000000"/>
                </a:solidFill>
                <a:effectLst/>
                <a:latin typeface="+mj-lt"/>
                <a:ea typeface="Calibri" panose="020F0502020204030204" pitchFamily="34" charset="0"/>
                <a:cs typeface="Times New Roman" panose="02020603050405020304" pitchFamily="18" charset="0"/>
              </a:rPr>
              <a:t> </a:t>
            </a:r>
            <a:endParaRPr lang="es-ES" sz="3000" dirty="0">
              <a:effectLst/>
              <a:latin typeface="+mj-lt"/>
              <a:ea typeface="Calibri" panose="020F0502020204030204" pitchFamily="34" charset="0"/>
              <a:cs typeface="Times New Roman" panose="02020603050405020304" pitchFamily="18" charset="0"/>
            </a:endParaRPr>
          </a:p>
          <a:p>
            <a:pPr lvl="0" algn="just">
              <a:lnSpc>
                <a:spcPct val="107000"/>
              </a:lnSpc>
            </a:pPr>
            <a:r>
              <a:rPr lang="es-ES" sz="3000" dirty="0">
                <a:solidFill>
                  <a:srgbClr val="000000"/>
                </a:solidFill>
                <a:effectLst/>
                <a:latin typeface="+mj-lt"/>
                <a:ea typeface="Calibri" panose="020F0502020204030204" pitchFamily="34" charset="0"/>
                <a:cs typeface="Times New Roman" panose="02020603050405020304" pitchFamily="18" charset="0"/>
              </a:rPr>
              <a:t>Prueba no funcional de software para la app software inventory:</a:t>
            </a:r>
          </a:p>
          <a:p>
            <a:pPr lvl="0" algn="just">
              <a:lnSpc>
                <a:spcPct val="107000"/>
              </a:lnSpc>
            </a:pPr>
            <a:endParaRPr lang="es-ES" sz="3000" dirty="0">
              <a:solidFill>
                <a:srgbClr val="000000"/>
              </a:solidFill>
              <a:effectLst/>
              <a:latin typeface="+mj-lt"/>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ES" sz="3000" dirty="0">
                <a:solidFill>
                  <a:srgbClr val="000000"/>
                </a:solidFill>
                <a:effectLst/>
                <a:latin typeface="+mj-lt"/>
                <a:ea typeface="Calibri" panose="020F0502020204030204" pitchFamily="34" charset="0"/>
                <a:cs typeface="Times New Roman" panose="02020603050405020304" pitchFamily="18" charset="0"/>
              </a:rPr>
              <a:t>Funciona para equipos con Windows 10 con las siguientes características de hardware:</a:t>
            </a:r>
          </a:p>
          <a:p>
            <a:pPr lvl="0" algn="just">
              <a:lnSpc>
                <a:spcPct val="107000"/>
              </a:lnSpc>
            </a:pPr>
            <a:r>
              <a:rPr lang="es-ES" sz="3000" dirty="0">
                <a:solidFill>
                  <a:srgbClr val="000000"/>
                </a:solidFill>
                <a:effectLst/>
                <a:latin typeface="+mj-lt"/>
                <a:ea typeface="Calibri" panose="020F0502020204030204" pitchFamily="34" charset="0"/>
                <a:cs typeface="Times New Roman" panose="02020603050405020304" pitchFamily="18" charset="0"/>
              </a:rPr>
              <a:t>4 GB memoria RAM</a:t>
            </a:r>
          </a:p>
          <a:p>
            <a:pPr lvl="0" algn="just">
              <a:lnSpc>
                <a:spcPct val="107000"/>
              </a:lnSpc>
            </a:pPr>
            <a:r>
              <a:rPr lang="es-ES" sz="3000" dirty="0">
                <a:solidFill>
                  <a:srgbClr val="000000"/>
                </a:solidFill>
                <a:effectLst/>
                <a:latin typeface="+mj-lt"/>
                <a:ea typeface="Calibri" panose="020F0502020204030204" pitchFamily="34" charset="0"/>
                <a:cs typeface="Times New Roman" panose="02020603050405020304" pitchFamily="18" charset="0"/>
              </a:rPr>
              <a:t>500 GB de DD</a:t>
            </a:r>
          </a:p>
          <a:p>
            <a:pPr lvl="0" algn="just">
              <a:lnSpc>
                <a:spcPct val="107000"/>
              </a:lnSpc>
            </a:pPr>
            <a:r>
              <a:rPr lang="es-ES" sz="3000" dirty="0">
                <a:solidFill>
                  <a:srgbClr val="000000"/>
                </a:solidFill>
                <a:effectLst/>
                <a:latin typeface="+mj-lt"/>
                <a:ea typeface="Calibri" panose="020F0502020204030204" pitchFamily="34" charset="0"/>
                <a:cs typeface="Times New Roman" panose="02020603050405020304" pitchFamily="18" charset="0"/>
              </a:rPr>
              <a:t>Procesador Celeron en adelante.</a:t>
            </a:r>
          </a:p>
          <a:p>
            <a:pPr lvl="0" algn="just">
              <a:lnSpc>
                <a:spcPct val="107000"/>
              </a:lnSpc>
            </a:pPr>
            <a:endParaRPr lang="es-ES" sz="3000" dirty="0">
              <a:latin typeface="+mj-lt"/>
              <a:ea typeface="Calibri" panose="020F0502020204030204" pitchFamily="34" charset="0"/>
              <a:cs typeface="Times New Roman" panose="02020603050405020304" pitchFamily="18" charset="0"/>
            </a:endParaRPr>
          </a:p>
          <a:p>
            <a:pPr lvl="0" algn="just">
              <a:lnSpc>
                <a:spcPct val="107000"/>
              </a:lnSpc>
            </a:pPr>
            <a:r>
              <a:rPr lang="es-ES" sz="3000" dirty="0">
                <a:solidFill>
                  <a:srgbClr val="000000"/>
                </a:solidFill>
                <a:effectLst/>
                <a:latin typeface="+mj-lt"/>
                <a:ea typeface="Calibri" panose="020F0502020204030204" pitchFamily="34" charset="0"/>
                <a:cs typeface="Times New Roman" panose="02020603050405020304" pitchFamily="18" charset="0"/>
              </a:rPr>
              <a:t>2. Se ejecuta con facilidad en navegadores Google Chrome y Edge.</a:t>
            </a:r>
          </a:p>
          <a:p>
            <a:pPr marL="342900" lvl="0" indent="-342900" algn="just">
              <a:lnSpc>
                <a:spcPct val="107000"/>
              </a:lnSpc>
              <a:buFont typeface="+mj-lt"/>
              <a:buAutoNum type="arabicPeriod"/>
            </a:pPr>
            <a:endParaRPr lang="es-ES" sz="3000" dirty="0">
              <a:solidFill>
                <a:srgbClr val="000000"/>
              </a:solidFill>
              <a:effectLst/>
              <a:latin typeface="+mj-lt"/>
              <a:ea typeface="Calibri" panose="020F0502020204030204" pitchFamily="34" charset="0"/>
              <a:cs typeface="Times New Roman" panose="02020603050405020304" pitchFamily="18" charset="0"/>
            </a:endParaRPr>
          </a:p>
          <a:p>
            <a:pPr lvl="0" algn="just">
              <a:lnSpc>
                <a:spcPct val="107000"/>
              </a:lnSpc>
            </a:pPr>
            <a:r>
              <a:rPr lang="es-ES" sz="3000" dirty="0">
                <a:solidFill>
                  <a:srgbClr val="000000"/>
                </a:solidFill>
                <a:effectLst/>
                <a:latin typeface="+mj-lt"/>
                <a:ea typeface="Calibri" panose="020F0502020204030204" pitchFamily="34" charset="0"/>
                <a:cs typeface="Times New Roman" panose="02020603050405020304" pitchFamily="18" charset="0"/>
              </a:rPr>
              <a:t>Se denominan pruebas no funcionales en función de las expectativas del cliente y los requisitos de rendimiento.</a:t>
            </a:r>
          </a:p>
        </p:txBody>
      </p:sp>
      <p:sp>
        <p:nvSpPr>
          <p:cNvPr id="2" name="CuadroTexto 1">
            <a:extLst>
              <a:ext uri="{FF2B5EF4-FFF2-40B4-BE49-F238E27FC236}">
                <a16:creationId xmlns:a16="http://schemas.microsoft.com/office/drawing/2014/main" id="{9C504E3A-98CA-C845-71FD-4C7DB13C568E}"/>
              </a:ext>
            </a:extLst>
          </p:cNvPr>
          <p:cNvSpPr txBox="1"/>
          <p:nvPr/>
        </p:nvSpPr>
        <p:spPr>
          <a:xfrm>
            <a:off x="10940143" y="3987477"/>
            <a:ext cx="12764437" cy="9062033"/>
          </a:xfrm>
          <a:prstGeom prst="rect">
            <a:avLst/>
          </a:prstGeom>
          <a:noFill/>
          <a:ln>
            <a:solidFill>
              <a:schemeClr val="bg1">
                <a:lumMod val="50000"/>
              </a:schemeClr>
            </a:solidFill>
          </a:ln>
        </p:spPr>
        <p:txBody>
          <a:bodyPr wrap="square">
            <a:spAutoFit/>
          </a:bodyPr>
          <a:lstStyle/>
          <a:p>
            <a:pPr algn="ctr">
              <a:lnSpc>
                <a:spcPct val="107000"/>
              </a:lnSpc>
              <a:spcAft>
                <a:spcPts val="800"/>
              </a:spcAft>
            </a:pPr>
            <a:r>
              <a:rPr lang="es-ES" sz="3600" b="1" dirty="0">
                <a:solidFill>
                  <a:srgbClr val="000000"/>
                </a:solidFill>
                <a:effectLst/>
                <a:latin typeface="+mj-lt"/>
                <a:ea typeface="Calibri" panose="020F0502020204030204" pitchFamily="34" charset="0"/>
                <a:cs typeface="Times New Roman" panose="02020603050405020304" pitchFamily="18" charset="0"/>
              </a:rPr>
              <a:t>PRUEBAS FUNCIONALES DE SOFTWARE</a:t>
            </a:r>
          </a:p>
          <a:p>
            <a:pPr algn="just">
              <a:lnSpc>
                <a:spcPct val="107000"/>
              </a:lnSpc>
              <a:spcAft>
                <a:spcPts val="800"/>
              </a:spcAft>
            </a:pPr>
            <a:endParaRPr lang="es-ES" sz="3600" b="1" dirty="0">
              <a:solidFill>
                <a:srgbClr val="000000"/>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r>
              <a:rPr lang="es-ES" sz="3000" dirty="0">
                <a:effectLst/>
                <a:latin typeface="+mj-lt"/>
                <a:ea typeface="Calibri" panose="020F0502020204030204" pitchFamily="34" charset="0"/>
                <a:cs typeface="Times New Roman" panose="02020603050405020304" pitchFamily="18" charset="0"/>
              </a:rPr>
              <a:t>1.	Se debe evidenciar el buen funcionamiento de la app en cuanto a movimientos de inventario, es decir: cuando se realiza el cargue de un inventario la cantidad del producto cargada en el formulario debe sumarse al campo stock en la base de datos y cuando se realice una venta debe restar la cantidad vendida del stock que se encuentra almacenado en ese campo de la base de datos.</a:t>
            </a:r>
          </a:p>
          <a:p>
            <a:pPr algn="just">
              <a:lnSpc>
                <a:spcPct val="107000"/>
              </a:lnSpc>
              <a:spcAft>
                <a:spcPts val="800"/>
              </a:spcAft>
            </a:pPr>
            <a:r>
              <a:rPr lang="es-ES" sz="3000" dirty="0">
                <a:effectLst/>
                <a:latin typeface="+mj-lt"/>
                <a:ea typeface="Calibri" panose="020F0502020204030204" pitchFamily="34" charset="0"/>
                <a:cs typeface="Times New Roman" panose="02020603050405020304" pitchFamily="18" charset="0"/>
              </a:rPr>
              <a:t>2.	Se debe evidenciar el buen funcionamiento de la app en cuanto a movimientos de dinero, es decir : cada vez que se realice el cargue de un producto en la venta o factura la app debe mostrar la suma de cada uno de los valores que corresponden a cada producto, teniendo en cuenta que también debe mostrar le valor unitario de cada producto y por último el valor total de la factura a pagar que corresponde a la suma de todos los valores contenidos allí sin dejar de lado la suma de las cantidades de cada producto.</a:t>
            </a:r>
          </a:p>
          <a:p>
            <a:pPr algn="just">
              <a:lnSpc>
                <a:spcPct val="107000"/>
              </a:lnSpc>
              <a:spcAft>
                <a:spcPts val="800"/>
              </a:spcAft>
            </a:pPr>
            <a:endParaRPr lang="es-ES" sz="30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860255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Pruebas de SW</a:t>
            </a:r>
            <a:endParaRPr sz="6600" b="1" i="0" u="none" strike="noStrike" cap="none" dirty="0">
              <a:solidFill>
                <a:schemeClr val="lt1"/>
              </a:solidFill>
              <a:sym typeface="Arial"/>
            </a:endParaRPr>
          </a:p>
        </p:txBody>
      </p:sp>
      <p:sp>
        <p:nvSpPr>
          <p:cNvPr id="3" name="CuadroTexto 2">
            <a:extLst>
              <a:ext uri="{FF2B5EF4-FFF2-40B4-BE49-F238E27FC236}">
                <a16:creationId xmlns:a16="http://schemas.microsoft.com/office/drawing/2014/main" id="{364CAE8D-46DB-D4C0-02B0-7FC68DFDD176}"/>
              </a:ext>
            </a:extLst>
          </p:cNvPr>
          <p:cNvSpPr txBox="1"/>
          <p:nvPr/>
        </p:nvSpPr>
        <p:spPr>
          <a:xfrm>
            <a:off x="126124" y="3987477"/>
            <a:ext cx="11636828" cy="5300169"/>
          </a:xfrm>
          <a:prstGeom prst="rect">
            <a:avLst/>
          </a:prstGeom>
          <a:noFill/>
          <a:ln>
            <a:solidFill>
              <a:schemeClr val="bg1">
                <a:lumMod val="50000"/>
              </a:schemeClr>
            </a:solidFill>
          </a:ln>
        </p:spPr>
        <p:txBody>
          <a:bodyPr wrap="square">
            <a:spAutoFit/>
          </a:bodyPr>
          <a:lstStyle/>
          <a:p>
            <a:pPr algn="ctr">
              <a:lnSpc>
                <a:spcPct val="107000"/>
              </a:lnSpc>
              <a:spcAft>
                <a:spcPts val="800"/>
              </a:spcAft>
            </a:pPr>
            <a:r>
              <a:rPr lang="es-ES" sz="3600" b="1" dirty="0">
                <a:solidFill>
                  <a:srgbClr val="000000"/>
                </a:solidFill>
                <a:effectLst/>
                <a:latin typeface="+mj-lt"/>
                <a:ea typeface="Calibri" panose="020F0502020204030204" pitchFamily="34" charset="0"/>
                <a:cs typeface="Times New Roman" panose="02020603050405020304" pitchFamily="18" charset="0"/>
              </a:rPr>
              <a:t>PRUEBAS DE CAJA BLANCA</a:t>
            </a:r>
            <a:r>
              <a:rPr lang="es-CO" sz="3000" dirty="0">
                <a:solidFill>
                  <a:srgbClr val="000000"/>
                </a:solidFill>
                <a:effectLst/>
                <a:latin typeface="+mj-lt"/>
                <a:ea typeface="Calibri" panose="020F0502020204030204" pitchFamily="34" charset="0"/>
                <a:cs typeface="Times New Roman" panose="02020603050405020304" pitchFamily="18" charset="0"/>
              </a:rPr>
              <a:t> </a:t>
            </a:r>
          </a:p>
          <a:p>
            <a:pPr algn="ctr">
              <a:lnSpc>
                <a:spcPct val="107000"/>
              </a:lnSpc>
              <a:spcAft>
                <a:spcPts val="800"/>
              </a:spcAft>
            </a:pPr>
            <a:endParaRPr lang="es-CO" sz="3000" dirty="0">
              <a:solidFill>
                <a:srgbClr val="000000"/>
              </a:solidFill>
              <a:effectLst/>
              <a:latin typeface="+mj-lt"/>
              <a:ea typeface="Calibri" panose="020F0502020204030204" pitchFamily="34" charset="0"/>
              <a:cs typeface="Times New Roman" panose="02020603050405020304" pitchFamily="18" charset="0"/>
            </a:endParaRPr>
          </a:p>
          <a:p>
            <a:pPr lvl="0" algn="just">
              <a:lnSpc>
                <a:spcPct val="107000"/>
              </a:lnSpc>
            </a:pPr>
            <a:r>
              <a:rPr lang="es-ES" sz="3000" dirty="0">
                <a:solidFill>
                  <a:srgbClr val="000000"/>
                </a:solidFill>
                <a:effectLst/>
                <a:latin typeface="+mj-lt"/>
                <a:ea typeface="Calibri" panose="020F0502020204030204" pitchFamily="34" charset="0"/>
                <a:cs typeface="Times New Roman" panose="02020603050405020304" pitchFamily="18" charset="0"/>
              </a:rPr>
              <a:t>1.	Se debe evidenciar el correcto inicio de sesión según corresponda el rol del usuario correspondiente, para que acceda a las funciones habilitadas para su uso.</a:t>
            </a:r>
          </a:p>
          <a:p>
            <a:pPr lvl="0" algn="just">
              <a:lnSpc>
                <a:spcPct val="107000"/>
              </a:lnSpc>
            </a:pPr>
            <a:endParaRPr lang="es-ES" sz="3000" dirty="0">
              <a:solidFill>
                <a:srgbClr val="000000"/>
              </a:solidFill>
              <a:effectLst/>
              <a:latin typeface="+mj-lt"/>
              <a:ea typeface="Calibri" panose="020F0502020204030204" pitchFamily="34" charset="0"/>
              <a:cs typeface="Times New Roman" panose="02020603050405020304" pitchFamily="18" charset="0"/>
            </a:endParaRPr>
          </a:p>
          <a:p>
            <a:pPr lvl="0" algn="just">
              <a:lnSpc>
                <a:spcPct val="107000"/>
              </a:lnSpc>
            </a:pPr>
            <a:r>
              <a:rPr lang="es-ES" sz="3000" dirty="0">
                <a:solidFill>
                  <a:srgbClr val="000000"/>
                </a:solidFill>
                <a:effectLst/>
                <a:latin typeface="+mj-lt"/>
                <a:ea typeface="Calibri" panose="020F0502020204030204" pitchFamily="34" charset="0"/>
                <a:cs typeface="Times New Roman" panose="02020603050405020304" pitchFamily="18" charset="0"/>
              </a:rPr>
              <a:t>2.	La modificación de diferentes apartados en el sistema como lo pueden ser (compras/ventas/usuarios/proveedores, etc..). Esto nos arroja el correcto funcionamiento del apartado seleccionado.</a:t>
            </a:r>
          </a:p>
          <a:p>
            <a:pPr lvl="0" algn="just">
              <a:lnSpc>
                <a:spcPct val="107000"/>
              </a:lnSpc>
            </a:pPr>
            <a:endParaRPr lang="es-ES" sz="3000" dirty="0">
              <a:solidFill>
                <a:srgbClr val="000000"/>
              </a:solidFill>
              <a:effectLst/>
              <a:latin typeface="+mj-lt"/>
              <a:ea typeface="Calibri" panose="020F0502020204030204" pitchFamily="34" charset="0"/>
              <a:cs typeface="Times New Roman" panose="02020603050405020304" pitchFamily="18" charset="0"/>
            </a:endParaRPr>
          </a:p>
        </p:txBody>
      </p:sp>
      <p:sp>
        <p:nvSpPr>
          <p:cNvPr id="2" name="CuadroTexto 1">
            <a:extLst>
              <a:ext uri="{FF2B5EF4-FFF2-40B4-BE49-F238E27FC236}">
                <a16:creationId xmlns:a16="http://schemas.microsoft.com/office/drawing/2014/main" id="{9C504E3A-98CA-C845-71FD-4C7DB13C568E}"/>
              </a:ext>
            </a:extLst>
          </p:cNvPr>
          <p:cNvSpPr txBox="1"/>
          <p:nvPr/>
        </p:nvSpPr>
        <p:spPr>
          <a:xfrm>
            <a:off x="12067752" y="3987477"/>
            <a:ext cx="11636828" cy="10152588"/>
          </a:xfrm>
          <a:prstGeom prst="rect">
            <a:avLst/>
          </a:prstGeom>
          <a:noFill/>
          <a:ln>
            <a:solidFill>
              <a:schemeClr val="bg1">
                <a:lumMod val="50000"/>
              </a:schemeClr>
            </a:solidFill>
          </a:ln>
        </p:spPr>
        <p:txBody>
          <a:bodyPr wrap="square">
            <a:spAutoFit/>
          </a:bodyPr>
          <a:lstStyle/>
          <a:p>
            <a:pPr algn="ctr">
              <a:lnSpc>
                <a:spcPct val="107000"/>
              </a:lnSpc>
              <a:spcAft>
                <a:spcPts val="800"/>
              </a:spcAft>
            </a:pPr>
            <a:r>
              <a:rPr lang="es-ES" sz="3600" b="1" dirty="0">
                <a:solidFill>
                  <a:srgbClr val="000000"/>
                </a:solidFill>
                <a:effectLst/>
                <a:latin typeface="+mj-lt"/>
                <a:ea typeface="Calibri" panose="020F0502020204030204" pitchFamily="34" charset="0"/>
                <a:cs typeface="Times New Roman" panose="02020603050405020304" pitchFamily="18" charset="0"/>
              </a:rPr>
              <a:t>PRUEBAS DE CAJA NEGRA</a:t>
            </a:r>
          </a:p>
          <a:p>
            <a:pPr algn="just">
              <a:lnSpc>
                <a:spcPct val="107000"/>
              </a:lnSpc>
              <a:spcAft>
                <a:spcPts val="800"/>
              </a:spcAft>
            </a:pPr>
            <a:endParaRPr lang="es-ES" sz="3600" b="1" dirty="0">
              <a:solidFill>
                <a:srgbClr val="000000"/>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r>
              <a:rPr lang="es-ES" sz="3000" dirty="0">
                <a:effectLst/>
                <a:latin typeface="+mj-lt"/>
                <a:ea typeface="Calibri" panose="020F0502020204030204" pitchFamily="34" charset="0"/>
                <a:cs typeface="Times New Roman" panose="02020603050405020304" pitchFamily="18" charset="0"/>
              </a:rPr>
              <a:t>1.	Se debe evidenciar el buen funcionamiento de la app en cuanto a movimientos de dinero, es decir : cada vez que se realice el cargue de un producto en la venta o factura la app debe mostrar la suma de cada uno de los valores que corresponden a cada producto, teniendo en cuenta que también debe mostrar le valor unitario de cada producto y por ultimo el valor total de la factura a pagar que corresponde a la suma de todos los valores contenidos allí sin dejar de lado la suma de las cantidades de cada producto.</a:t>
            </a:r>
          </a:p>
          <a:p>
            <a:pPr algn="just">
              <a:lnSpc>
                <a:spcPct val="107000"/>
              </a:lnSpc>
              <a:spcAft>
                <a:spcPts val="800"/>
              </a:spcAft>
            </a:pPr>
            <a:endParaRPr lang="es-ES" sz="3000" dirty="0">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r>
              <a:rPr lang="es-ES" sz="3000" dirty="0">
                <a:effectLst/>
                <a:latin typeface="+mj-lt"/>
                <a:ea typeface="Calibri" panose="020F0502020204030204" pitchFamily="34" charset="0"/>
                <a:cs typeface="Times New Roman" panose="02020603050405020304" pitchFamily="18" charset="0"/>
              </a:rPr>
              <a:t>2.	Se debe evidenciar el buen funcionamiento de la app en cuanto a movimientos de inventario, es decir: cuando se realiza el cargue de un inventario la cantidad del producto cargada en el formulario debe sumarse al campo stock en la base de datos y cuando se realice una venta debe restar la cantidad vendida del stock que se encuentra almacenado en ese campo de la base de datos.</a:t>
            </a:r>
          </a:p>
          <a:p>
            <a:pPr algn="just">
              <a:lnSpc>
                <a:spcPct val="107000"/>
              </a:lnSpc>
              <a:spcAft>
                <a:spcPts val="800"/>
              </a:spcAft>
            </a:pPr>
            <a:endParaRPr lang="es-ES" sz="3000" dirty="0">
              <a:effectLst/>
              <a:latin typeface="+mj-lt"/>
              <a:ea typeface="Calibri" panose="020F050202020403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0A694338-65A6-3789-10EB-D3B2E9603F98}"/>
              </a:ext>
            </a:extLst>
          </p:cNvPr>
          <p:cNvSpPr txBox="1"/>
          <p:nvPr/>
        </p:nvSpPr>
        <p:spPr>
          <a:xfrm>
            <a:off x="126124" y="9725267"/>
            <a:ext cx="11636828" cy="4414798"/>
          </a:xfrm>
          <a:prstGeom prst="rect">
            <a:avLst/>
          </a:prstGeom>
          <a:noFill/>
          <a:ln>
            <a:solidFill>
              <a:schemeClr val="bg1">
                <a:lumMod val="50000"/>
              </a:schemeClr>
            </a:solidFill>
          </a:ln>
        </p:spPr>
        <p:txBody>
          <a:bodyPr wrap="square">
            <a:spAutoFit/>
          </a:bodyPr>
          <a:lstStyle/>
          <a:p>
            <a:pPr algn="ctr">
              <a:lnSpc>
                <a:spcPct val="107000"/>
              </a:lnSpc>
              <a:spcAft>
                <a:spcPts val="800"/>
              </a:spcAft>
            </a:pPr>
            <a:r>
              <a:rPr lang="es-ES" sz="3600" b="1" dirty="0">
                <a:solidFill>
                  <a:srgbClr val="000000"/>
                </a:solidFill>
                <a:effectLst/>
                <a:latin typeface="+mj-lt"/>
                <a:ea typeface="Calibri" panose="020F0502020204030204" pitchFamily="34" charset="0"/>
                <a:cs typeface="Times New Roman" panose="02020603050405020304" pitchFamily="18" charset="0"/>
              </a:rPr>
              <a:t>PRUEBAS DE INTERFACE </a:t>
            </a:r>
          </a:p>
          <a:p>
            <a:pPr algn="just">
              <a:lnSpc>
                <a:spcPct val="107000"/>
              </a:lnSpc>
              <a:spcAft>
                <a:spcPts val="800"/>
              </a:spcAft>
            </a:pPr>
            <a:r>
              <a:rPr lang="es-ES" sz="3000" dirty="0">
                <a:solidFill>
                  <a:srgbClr val="000000"/>
                </a:solidFill>
                <a:effectLst/>
                <a:latin typeface="+mj-lt"/>
                <a:ea typeface="Calibri" panose="020F0502020204030204" pitchFamily="34" charset="0"/>
                <a:cs typeface="Times New Roman" panose="02020603050405020304" pitchFamily="18" charset="0"/>
              </a:rPr>
              <a:t>1.	Se debe comprobar la velocidad de carga y de respuesta del sistema ante todos los movimientos que se realicen en el uso de la app.</a:t>
            </a:r>
          </a:p>
          <a:p>
            <a:pPr algn="just">
              <a:lnSpc>
                <a:spcPct val="107000"/>
              </a:lnSpc>
              <a:spcAft>
                <a:spcPts val="800"/>
              </a:spcAft>
            </a:pPr>
            <a:r>
              <a:rPr lang="es-ES" sz="3000" dirty="0">
                <a:solidFill>
                  <a:srgbClr val="000000"/>
                </a:solidFill>
                <a:effectLst/>
                <a:latin typeface="+mj-lt"/>
                <a:ea typeface="Calibri" panose="020F0502020204030204" pitchFamily="34" charset="0"/>
                <a:cs typeface="Times New Roman" panose="02020603050405020304" pitchFamily="18" charset="0"/>
              </a:rPr>
              <a:t>2.	Se debe comprobar la velocidad de logueo al ingreso del usuario a la app (el tiempo de ingreso a la app no puede ser mayor a 5 segundos).</a:t>
            </a:r>
          </a:p>
          <a:p>
            <a:pPr algn="just">
              <a:lnSpc>
                <a:spcPct val="107000"/>
              </a:lnSpc>
              <a:spcAft>
                <a:spcPts val="800"/>
              </a:spcAft>
            </a:pPr>
            <a:r>
              <a:rPr lang="es-CO" sz="3000" dirty="0">
                <a:solidFill>
                  <a:srgbClr val="000000"/>
                </a:solidFill>
                <a:effectLst/>
                <a:latin typeface="+mj-lt"/>
                <a:ea typeface="Calibri" panose="020F0502020204030204" pitchFamily="34" charset="0"/>
                <a:cs typeface="Times New Roman" panose="02020603050405020304" pitchFamily="18" charset="0"/>
              </a:rPr>
              <a:t> </a:t>
            </a:r>
            <a:endParaRPr lang="es-ES" sz="30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38110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Pruebas de SW</a:t>
            </a:r>
            <a:endParaRPr sz="6600" b="1" i="0" u="none" strike="noStrike" cap="none" dirty="0">
              <a:solidFill>
                <a:schemeClr val="lt1"/>
              </a:solidFill>
              <a:sym typeface="Arial"/>
            </a:endParaRPr>
          </a:p>
        </p:txBody>
      </p:sp>
      <p:pic>
        <p:nvPicPr>
          <p:cNvPr id="2" name="Imagen 1">
            <a:extLst>
              <a:ext uri="{FF2B5EF4-FFF2-40B4-BE49-F238E27FC236}">
                <a16:creationId xmlns:a16="http://schemas.microsoft.com/office/drawing/2014/main" id="{BAA47CD6-176A-1678-BD26-76A0C08C21B5}"/>
              </a:ext>
            </a:extLst>
          </p:cNvPr>
          <p:cNvPicPr>
            <a:picLocks noChangeAspect="1"/>
          </p:cNvPicPr>
          <p:nvPr/>
        </p:nvPicPr>
        <p:blipFill>
          <a:blip r:embed="rId4"/>
          <a:stretch>
            <a:fillRect/>
          </a:stretch>
        </p:blipFill>
        <p:spPr>
          <a:xfrm>
            <a:off x="3494314" y="3424350"/>
            <a:ext cx="18408670" cy="6536079"/>
          </a:xfrm>
          <a:prstGeom prst="rect">
            <a:avLst/>
          </a:prstGeom>
        </p:spPr>
      </p:pic>
      <p:pic>
        <p:nvPicPr>
          <p:cNvPr id="3" name="Imagen 2">
            <a:extLst>
              <a:ext uri="{FF2B5EF4-FFF2-40B4-BE49-F238E27FC236}">
                <a16:creationId xmlns:a16="http://schemas.microsoft.com/office/drawing/2014/main" id="{5469ED3B-6852-84E6-49A8-CD7F2A64A5B4}"/>
              </a:ext>
            </a:extLst>
          </p:cNvPr>
          <p:cNvPicPr>
            <a:picLocks noChangeAspect="1"/>
          </p:cNvPicPr>
          <p:nvPr/>
        </p:nvPicPr>
        <p:blipFill>
          <a:blip r:embed="rId5"/>
          <a:stretch>
            <a:fillRect/>
          </a:stretch>
        </p:blipFill>
        <p:spPr>
          <a:xfrm>
            <a:off x="3494314" y="10229927"/>
            <a:ext cx="18408670" cy="5232698"/>
          </a:xfrm>
          <a:prstGeom prst="rect">
            <a:avLst/>
          </a:prstGeom>
        </p:spPr>
      </p:pic>
    </p:spTree>
    <p:extLst>
      <p:ext uri="{BB962C8B-B14F-4D97-AF65-F5344CB8AC3E}">
        <p14:creationId xmlns:p14="http://schemas.microsoft.com/office/powerpoint/2010/main" val="37368090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Pruebas de SW</a:t>
            </a:r>
            <a:endParaRPr sz="6600" b="1" i="0" u="none" strike="noStrike" cap="none" dirty="0">
              <a:solidFill>
                <a:schemeClr val="lt1"/>
              </a:solidFill>
              <a:sym typeface="Arial"/>
            </a:endParaRPr>
          </a:p>
        </p:txBody>
      </p:sp>
      <p:pic>
        <p:nvPicPr>
          <p:cNvPr id="5" name="Imagen 4">
            <a:extLst>
              <a:ext uri="{FF2B5EF4-FFF2-40B4-BE49-F238E27FC236}">
                <a16:creationId xmlns:a16="http://schemas.microsoft.com/office/drawing/2014/main" id="{C15DE50F-E5E9-29AC-F47D-BBC1316D1C97}"/>
              </a:ext>
            </a:extLst>
          </p:cNvPr>
          <p:cNvPicPr>
            <a:picLocks noChangeAspect="1"/>
          </p:cNvPicPr>
          <p:nvPr/>
        </p:nvPicPr>
        <p:blipFill>
          <a:blip r:embed="rId4"/>
          <a:stretch>
            <a:fillRect/>
          </a:stretch>
        </p:blipFill>
        <p:spPr>
          <a:xfrm>
            <a:off x="4588686" y="3324450"/>
            <a:ext cx="15206627" cy="5105174"/>
          </a:xfrm>
          <a:prstGeom prst="rect">
            <a:avLst/>
          </a:prstGeom>
        </p:spPr>
      </p:pic>
      <p:pic>
        <p:nvPicPr>
          <p:cNvPr id="6" name="Imagen 5">
            <a:extLst>
              <a:ext uri="{FF2B5EF4-FFF2-40B4-BE49-F238E27FC236}">
                <a16:creationId xmlns:a16="http://schemas.microsoft.com/office/drawing/2014/main" id="{3BE61D45-2205-EA36-3E48-3C18557F367F}"/>
              </a:ext>
            </a:extLst>
          </p:cNvPr>
          <p:cNvPicPr>
            <a:picLocks noChangeAspect="1"/>
          </p:cNvPicPr>
          <p:nvPr/>
        </p:nvPicPr>
        <p:blipFill>
          <a:blip r:embed="rId5"/>
          <a:stretch>
            <a:fillRect/>
          </a:stretch>
        </p:blipFill>
        <p:spPr>
          <a:xfrm>
            <a:off x="4588686" y="8833838"/>
            <a:ext cx="15206627" cy="6656910"/>
          </a:xfrm>
          <a:prstGeom prst="rect">
            <a:avLst/>
          </a:prstGeom>
        </p:spPr>
      </p:pic>
    </p:spTree>
    <p:extLst>
      <p:ext uri="{BB962C8B-B14F-4D97-AF65-F5344CB8AC3E}">
        <p14:creationId xmlns:p14="http://schemas.microsoft.com/office/powerpoint/2010/main" val="19009937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Pruebas de SW</a:t>
            </a:r>
            <a:endParaRPr sz="6600" b="1" i="0" u="none" strike="noStrike" cap="none" dirty="0">
              <a:solidFill>
                <a:schemeClr val="lt1"/>
              </a:solidFill>
              <a:sym typeface="Arial"/>
            </a:endParaRPr>
          </a:p>
        </p:txBody>
      </p:sp>
      <p:pic>
        <p:nvPicPr>
          <p:cNvPr id="6" name="Imagen 5">
            <a:extLst>
              <a:ext uri="{FF2B5EF4-FFF2-40B4-BE49-F238E27FC236}">
                <a16:creationId xmlns:a16="http://schemas.microsoft.com/office/drawing/2014/main" id="{EAA21A88-EF86-BC4E-7736-1E3C579ACD8F}"/>
              </a:ext>
            </a:extLst>
          </p:cNvPr>
          <p:cNvPicPr>
            <a:picLocks noChangeAspect="1"/>
          </p:cNvPicPr>
          <p:nvPr/>
        </p:nvPicPr>
        <p:blipFill>
          <a:blip r:embed="rId4"/>
          <a:stretch>
            <a:fillRect/>
          </a:stretch>
        </p:blipFill>
        <p:spPr>
          <a:xfrm>
            <a:off x="349769" y="4288542"/>
            <a:ext cx="13217891" cy="4953430"/>
          </a:xfrm>
          <a:prstGeom prst="rect">
            <a:avLst/>
          </a:prstGeom>
        </p:spPr>
      </p:pic>
      <p:pic>
        <p:nvPicPr>
          <p:cNvPr id="7" name="Imagen 6">
            <a:extLst>
              <a:ext uri="{FF2B5EF4-FFF2-40B4-BE49-F238E27FC236}">
                <a16:creationId xmlns:a16="http://schemas.microsoft.com/office/drawing/2014/main" id="{16EB5326-CA76-C9C5-3B84-CF9AB03F6890}"/>
              </a:ext>
            </a:extLst>
          </p:cNvPr>
          <p:cNvPicPr>
            <a:picLocks noChangeAspect="1"/>
          </p:cNvPicPr>
          <p:nvPr/>
        </p:nvPicPr>
        <p:blipFill>
          <a:blip r:embed="rId5"/>
          <a:stretch>
            <a:fillRect/>
          </a:stretch>
        </p:blipFill>
        <p:spPr>
          <a:xfrm>
            <a:off x="349770" y="9574555"/>
            <a:ext cx="13217891" cy="4064363"/>
          </a:xfrm>
          <a:prstGeom prst="rect">
            <a:avLst/>
          </a:prstGeom>
        </p:spPr>
      </p:pic>
      <p:pic>
        <p:nvPicPr>
          <p:cNvPr id="8" name="Imagen 7">
            <a:extLst>
              <a:ext uri="{FF2B5EF4-FFF2-40B4-BE49-F238E27FC236}">
                <a16:creationId xmlns:a16="http://schemas.microsoft.com/office/drawing/2014/main" id="{4A225BAB-C239-D4A4-10CF-613ED3F4D0D5}"/>
              </a:ext>
            </a:extLst>
          </p:cNvPr>
          <p:cNvPicPr>
            <a:picLocks noChangeAspect="1"/>
          </p:cNvPicPr>
          <p:nvPr/>
        </p:nvPicPr>
        <p:blipFill>
          <a:blip r:embed="rId6"/>
          <a:stretch>
            <a:fillRect/>
          </a:stretch>
        </p:blipFill>
        <p:spPr>
          <a:xfrm>
            <a:off x="13813971" y="6327528"/>
            <a:ext cx="9911896" cy="6494054"/>
          </a:xfrm>
          <a:prstGeom prst="rect">
            <a:avLst/>
          </a:prstGeom>
        </p:spPr>
      </p:pic>
    </p:spTree>
    <p:extLst>
      <p:ext uri="{BB962C8B-B14F-4D97-AF65-F5344CB8AC3E}">
        <p14:creationId xmlns:p14="http://schemas.microsoft.com/office/powerpoint/2010/main" val="25676561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BIBLIOGRAFÍA</a:t>
            </a:r>
            <a:endParaRPr sz="6600" b="1" i="0" u="none" strike="noStrike" cap="none" dirty="0">
              <a:solidFill>
                <a:schemeClr val="lt1"/>
              </a:solidFill>
              <a:sym typeface="Arial"/>
            </a:endParaRPr>
          </a:p>
        </p:txBody>
      </p:sp>
      <p:sp>
        <p:nvSpPr>
          <p:cNvPr id="3" name="CuadroTexto 2">
            <a:extLst>
              <a:ext uri="{FF2B5EF4-FFF2-40B4-BE49-F238E27FC236}">
                <a16:creationId xmlns:a16="http://schemas.microsoft.com/office/drawing/2014/main" id="{42BA8A53-BDC5-308F-149F-4A8A6434D44C}"/>
              </a:ext>
            </a:extLst>
          </p:cNvPr>
          <p:cNvSpPr txBox="1"/>
          <p:nvPr/>
        </p:nvSpPr>
        <p:spPr>
          <a:xfrm>
            <a:off x="849085" y="3788229"/>
            <a:ext cx="22566085" cy="7676397"/>
          </a:xfrm>
          <a:prstGeom prst="rect">
            <a:avLst/>
          </a:prstGeom>
          <a:noFill/>
        </p:spPr>
        <p:txBody>
          <a:bodyPr wrap="square">
            <a:spAutoFit/>
          </a:bodyPr>
          <a:lstStyle/>
          <a:p>
            <a:pPr algn="ctr">
              <a:lnSpc>
                <a:spcPct val="200000"/>
              </a:lnSpc>
            </a:pPr>
            <a:r>
              <a:rPr lang="es-ES" sz="3600" dirty="0">
                <a:latin typeface="Arial" panose="020B0604020202020204" pitchFamily="34" charset="0"/>
                <a:cs typeface="Arial" panose="020B0604020202020204" pitchFamily="34" charset="0"/>
              </a:rPr>
              <a:t>Visual Studio Code: https://es.wikipedia.org/wiki/Visual_Studio_Code</a:t>
            </a:r>
          </a:p>
          <a:p>
            <a:pPr algn="ctr">
              <a:lnSpc>
                <a:spcPct val="200000"/>
              </a:lnSpc>
            </a:pPr>
            <a:r>
              <a:rPr lang="es-ES" sz="3600" dirty="0">
                <a:latin typeface="Arial" panose="020B0604020202020204" pitchFamily="34" charset="0"/>
                <a:cs typeface="Arial" panose="020B0604020202020204" pitchFamily="34" charset="0"/>
              </a:rPr>
              <a:t>MySQL Workbench: https://es.wikipedia.org/wiki/MySQL_Workbench</a:t>
            </a:r>
          </a:p>
          <a:p>
            <a:pPr algn="ctr">
              <a:lnSpc>
                <a:spcPct val="200000"/>
              </a:lnSpc>
            </a:pPr>
            <a:r>
              <a:rPr lang="es-ES" sz="3600" dirty="0" err="1">
                <a:latin typeface="Arial" panose="020B0604020202020204" pitchFamily="34" charset="0"/>
                <a:cs typeface="Arial" panose="020B0604020202020204" pitchFamily="34" charset="0"/>
              </a:rPr>
              <a:t>Xampp</a:t>
            </a:r>
            <a:r>
              <a:rPr lang="es-ES" sz="3600" dirty="0">
                <a:latin typeface="Arial" panose="020B0604020202020204" pitchFamily="34" charset="0"/>
                <a:cs typeface="Arial" panose="020B0604020202020204" pitchFamily="34" charset="0"/>
              </a:rPr>
              <a:t>: https://es.wikipedia.org/wiki/XAMPP</a:t>
            </a:r>
          </a:p>
          <a:p>
            <a:pPr algn="ctr">
              <a:lnSpc>
                <a:spcPct val="200000"/>
              </a:lnSpc>
            </a:pPr>
            <a:r>
              <a:rPr lang="es-ES" sz="3600" dirty="0" err="1">
                <a:latin typeface="Arial" panose="020B0604020202020204" pitchFamily="34" charset="0"/>
                <a:cs typeface="Arial" panose="020B0604020202020204" pitchFamily="34" charset="0"/>
              </a:rPr>
              <a:t>GitHup</a:t>
            </a:r>
            <a:r>
              <a:rPr lang="es-ES" sz="3600" dirty="0">
                <a:latin typeface="Arial" panose="020B0604020202020204" pitchFamily="34" charset="0"/>
                <a:cs typeface="Arial" panose="020B0604020202020204" pitchFamily="34" charset="0"/>
              </a:rPr>
              <a:t>: https://es.wikipedia.org/wiki/GitHub</a:t>
            </a:r>
          </a:p>
          <a:p>
            <a:pPr algn="ctr">
              <a:lnSpc>
                <a:spcPct val="200000"/>
              </a:lnSpc>
            </a:pPr>
            <a:r>
              <a:rPr lang="es-ES" sz="3600" dirty="0" err="1">
                <a:latin typeface="Arial" panose="020B0604020202020204" pitchFamily="34" charset="0"/>
                <a:cs typeface="Arial" panose="020B0604020202020204" pitchFamily="34" charset="0"/>
              </a:rPr>
              <a:t>Moqups</a:t>
            </a:r>
            <a:r>
              <a:rPr lang="es-ES" sz="3600" dirty="0">
                <a:latin typeface="Arial" panose="020B0604020202020204" pitchFamily="34" charset="0"/>
                <a:cs typeface="Arial" panose="020B0604020202020204" pitchFamily="34" charset="0"/>
              </a:rPr>
              <a:t>: https://moqups.com/es/wireframe-tool</a:t>
            </a:r>
          </a:p>
          <a:p>
            <a:pPr algn="ctr">
              <a:lnSpc>
                <a:spcPct val="200000"/>
              </a:lnSpc>
            </a:pPr>
            <a:r>
              <a:rPr lang="es-ES" sz="3600" dirty="0">
                <a:latin typeface="Arial" panose="020B0604020202020204" pitchFamily="34" charset="0"/>
                <a:cs typeface="Arial" panose="020B0604020202020204" pitchFamily="34" charset="0"/>
              </a:rPr>
              <a:t>Microsoft Project: https://es.wikipedia.org/wiki/Microsoft_Project</a:t>
            </a:r>
          </a:p>
          <a:p>
            <a:pPr algn="ctr">
              <a:lnSpc>
                <a:spcPct val="200000"/>
              </a:lnSpc>
            </a:pPr>
            <a:r>
              <a:rPr lang="es-ES" sz="3600" dirty="0">
                <a:latin typeface="Arial" panose="020B0604020202020204" pitchFamily="34" charset="0"/>
                <a:cs typeface="Arial" panose="020B0604020202020204" pitchFamily="34" charset="0"/>
              </a:rPr>
              <a:t>PHP 8.0: https://www.php.net/releases/8.0/es.ph</a:t>
            </a:r>
          </a:p>
        </p:txBody>
      </p:sp>
    </p:spTree>
    <p:extLst>
      <p:ext uri="{BB962C8B-B14F-4D97-AF65-F5344CB8AC3E}">
        <p14:creationId xmlns:p14="http://schemas.microsoft.com/office/powerpoint/2010/main" val="37046073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8"/>
        <p:cNvGrpSpPr/>
        <p:nvPr/>
      </p:nvGrpSpPr>
      <p:grpSpPr>
        <a:xfrm>
          <a:off x="0" y="0"/>
          <a:ext cx="0" cy="0"/>
          <a:chOff x="0" y="0"/>
          <a:chExt cx="0" cy="0"/>
        </a:xfrm>
      </p:grpSpPr>
      <p:sp>
        <p:nvSpPr>
          <p:cNvPr id="239" name="Google Shape;239;p31"/>
          <p:cNvSpPr/>
          <p:nvPr/>
        </p:nvSpPr>
        <p:spPr>
          <a:xfrm>
            <a:off x="1824930" y="12106142"/>
            <a:ext cx="3839513" cy="9233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5300"/>
              </a:buClr>
              <a:buSzPts val="5400"/>
              <a:buFont typeface="Helvetica Neue"/>
              <a:buNone/>
            </a:pPr>
            <a:r>
              <a:rPr lang="es-ES" sz="5400" b="1" i="0" u="none" strike="noStrike" cap="none">
                <a:solidFill>
                  <a:srgbClr val="FF5300"/>
                </a:solidFill>
                <a:latin typeface="Helvetica Neue"/>
                <a:ea typeface="Helvetica Neue"/>
                <a:cs typeface="Helvetica Neue"/>
                <a:sym typeface="Helvetica Neue"/>
              </a:rPr>
              <a:t>SENA 2022</a:t>
            </a:r>
            <a:endParaRPr sz="1400" b="0" i="0" u="none" strike="noStrike" cap="none">
              <a:solidFill>
                <a:srgbClr val="000000"/>
              </a:solidFill>
              <a:latin typeface="Arial"/>
              <a:ea typeface="Arial"/>
              <a:cs typeface="Arial"/>
              <a:sym typeface="Arial"/>
            </a:endParaRPr>
          </a:p>
        </p:txBody>
      </p:sp>
      <p:sp>
        <p:nvSpPr>
          <p:cNvPr id="240" name="Google Shape;240;p31"/>
          <p:cNvSpPr txBox="1"/>
          <p:nvPr/>
        </p:nvSpPr>
        <p:spPr>
          <a:xfrm>
            <a:off x="9282940" y="7150725"/>
            <a:ext cx="5818119" cy="144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800" b="1" i="0" u="none" strike="noStrike" cap="none">
                <a:solidFill>
                  <a:srgbClr val="000000"/>
                </a:solidFill>
                <a:latin typeface="Arial"/>
                <a:ea typeface="Arial"/>
                <a:cs typeface="Arial"/>
                <a:sym typeface="Arial"/>
              </a:rPr>
              <a:t>GRACIAS</a:t>
            </a:r>
            <a:endParaRPr sz="8800" b="1"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p:cNvGrpSpPr/>
        <p:nvPr/>
      </p:nvGrpSpPr>
      <p:grpSpPr>
        <a:xfrm>
          <a:off x="0" y="0"/>
          <a:ext cx="0" cy="0"/>
          <a:chOff x="0" y="0"/>
          <a:chExt cx="0" cy="0"/>
        </a:xfrm>
      </p:grpSpPr>
      <p:sp>
        <p:nvSpPr>
          <p:cNvPr id="73" name="Google Shape;73;p6"/>
          <p:cNvSpPr txBox="1"/>
          <p:nvPr/>
        </p:nvSpPr>
        <p:spPr>
          <a:xfrm>
            <a:off x="4268857" y="5988496"/>
            <a:ext cx="15847943" cy="69249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0" i="0" u="none" strike="noStrike" cap="none">
                <a:solidFill>
                  <a:srgbClr val="000000"/>
                </a:solidFill>
                <a:latin typeface="Arial"/>
                <a:ea typeface="Arial"/>
                <a:cs typeface="Arial"/>
                <a:sym typeface="Arial"/>
              </a:rPr>
              <a:t>El ámbito empresarial escogido para desarrollar la primera fase del proyecto formativo son microempresas del sector comercial e industrial, con ellos se desplegarán las estrategias de ventas, inventarios, marketing, relaciones públicas y todos aquellos esfuerzos para alcanzar la mejor posición en el mercado apalancado con la aplicación propuesta. </a:t>
            </a:r>
            <a:endParaRPr/>
          </a:p>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ES" sz="2800" b="0" i="0" u="none" strike="noStrike" cap="none">
                <a:solidFill>
                  <a:srgbClr val="000000"/>
                </a:solidFill>
                <a:latin typeface="Arial"/>
                <a:ea typeface="Arial"/>
                <a:cs typeface="Arial"/>
                <a:sym typeface="Arial"/>
              </a:rPr>
              <a:t>Dentro de este ámbito estarán las microempresas dedicadas a la distribución por mayoreo y detal de bienes.</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s-ES" sz="3600" b="0" i="0" u="none" strike="noStrike" cap="none">
                <a:solidFill>
                  <a:srgbClr val="000000"/>
                </a:solidFill>
                <a:latin typeface="Arial"/>
                <a:ea typeface="Arial"/>
                <a:cs typeface="Arial"/>
                <a:sym typeface="Arial"/>
              </a:rPr>
            </a:br>
            <a:br>
              <a:rPr lang="es-ES" sz="2800" b="0" i="0" u="none" strike="noStrike" cap="none">
                <a:solidFill>
                  <a:srgbClr val="000000"/>
                </a:solidFill>
                <a:latin typeface="Arial"/>
                <a:ea typeface="Arial"/>
                <a:cs typeface="Arial"/>
                <a:sym typeface="Arial"/>
              </a:rPr>
            </a:br>
            <a:br>
              <a:rPr lang="es-ES" sz="2800" b="0" i="0" u="none" strike="noStrike" cap="none">
                <a:solidFill>
                  <a:srgbClr val="000000"/>
                </a:solidFill>
                <a:latin typeface="Arial"/>
                <a:ea typeface="Arial"/>
                <a:cs typeface="Arial"/>
                <a:sym typeface="Arial"/>
              </a:rPr>
            </a:br>
            <a:br>
              <a:rPr lang="es-ES" sz="2800" b="0" i="0" u="none" strike="noStrike" cap="none">
                <a:solidFill>
                  <a:srgbClr val="000000"/>
                </a:solidFill>
                <a:latin typeface="Arial"/>
                <a:ea typeface="Arial"/>
                <a:cs typeface="Arial"/>
                <a:sym typeface="Arial"/>
              </a:rPr>
            </a:br>
            <a:endParaRPr sz="2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s-ES" sz="3600" b="0" i="0" u="none" strike="noStrike" cap="none">
                <a:solidFill>
                  <a:srgbClr val="000000"/>
                </a:solidFill>
                <a:latin typeface="Arial"/>
                <a:ea typeface="Arial"/>
                <a:cs typeface="Arial"/>
                <a:sym typeface="Arial"/>
              </a:rPr>
            </a:br>
            <a:br>
              <a:rPr lang="es-ES" sz="2000" b="0" i="0" u="none" strike="noStrike" cap="none">
                <a:solidFill>
                  <a:srgbClr val="000000"/>
                </a:solidFill>
                <a:latin typeface="Arial"/>
                <a:ea typeface="Arial"/>
                <a:cs typeface="Arial"/>
                <a:sym typeface="Arial"/>
              </a:rPr>
            </a:br>
            <a:endParaRPr sz="1600" b="1" i="0" u="none" strike="noStrike" cap="none">
              <a:solidFill>
                <a:srgbClr val="000000"/>
              </a:solidFill>
              <a:latin typeface="Arial"/>
              <a:ea typeface="Arial"/>
              <a:cs typeface="Arial"/>
              <a:sym typeface="Arial"/>
            </a:endParaRPr>
          </a:p>
        </p:txBody>
      </p:sp>
      <p:sp>
        <p:nvSpPr>
          <p:cNvPr id="74" name="Google Shape;74;p6"/>
          <p:cNvSpPr txBox="1"/>
          <p:nvPr/>
        </p:nvSpPr>
        <p:spPr>
          <a:xfrm>
            <a:off x="4711148" y="3233147"/>
            <a:ext cx="873152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000000"/>
                </a:solidFill>
                <a:latin typeface="Arial"/>
                <a:ea typeface="Arial"/>
                <a:cs typeface="Arial"/>
                <a:sym typeface="Arial"/>
              </a:rPr>
              <a:t>AMBITO EMPRESARIAL</a:t>
            </a:r>
            <a:endParaRPr sz="6600" b="1"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
        <p:cNvGrpSpPr/>
        <p:nvPr/>
      </p:nvGrpSpPr>
      <p:grpSpPr>
        <a:xfrm>
          <a:off x="0" y="0"/>
          <a:ext cx="0" cy="0"/>
          <a:chOff x="0" y="0"/>
          <a:chExt cx="0" cy="0"/>
        </a:xfrm>
      </p:grpSpPr>
      <p:pic>
        <p:nvPicPr>
          <p:cNvPr id="80" name="Google Shape;80;p7"/>
          <p:cNvPicPr preferRelativeResize="0"/>
          <p:nvPr/>
        </p:nvPicPr>
        <p:blipFill rotWithShape="1">
          <a:blip r:embed="rId4">
            <a:alphaModFix/>
          </a:blip>
          <a:srcRect/>
          <a:stretch/>
        </p:blipFill>
        <p:spPr>
          <a:xfrm>
            <a:off x="2725799" y="4353497"/>
            <a:ext cx="9252955" cy="3895981"/>
          </a:xfrm>
          <a:prstGeom prst="rect">
            <a:avLst/>
          </a:prstGeom>
          <a:noFill/>
          <a:ln>
            <a:noFill/>
          </a:ln>
        </p:spPr>
      </p:pic>
      <p:pic>
        <p:nvPicPr>
          <p:cNvPr id="81" name="Google Shape;81;p7"/>
          <p:cNvPicPr preferRelativeResize="0"/>
          <p:nvPr/>
        </p:nvPicPr>
        <p:blipFill rotWithShape="1">
          <a:blip r:embed="rId5">
            <a:alphaModFix/>
          </a:blip>
          <a:srcRect/>
          <a:stretch/>
        </p:blipFill>
        <p:spPr>
          <a:xfrm>
            <a:off x="12703421" y="9255684"/>
            <a:ext cx="9323585" cy="3895980"/>
          </a:xfrm>
          <a:prstGeom prst="rect">
            <a:avLst/>
          </a:prstGeom>
          <a:noFill/>
          <a:ln>
            <a:noFill/>
          </a:ln>
        </p:spPr>
      </p:pic>
      <p:pic>
        <p:nvPicPr>
          <p:cNvPr id="82" name="Google Shape;82;p7"/>
          <p:cNvPicPr preferRelativeResize="0"/>
          <p:nvPr/>
        </p:nvPicPr>
        <p:blipFill rotWithShape="1">
          <a:blip r:embed="rId6">
            <a:alphaModFix/>
          </a:blip>
          <a:srcRect/>
          <a:stretch/>
        </p:blipFill>
        <p:spPr>
          <a:xfrm>
            <a:off x="12703422" y="4353497"/>
            <a:ext cx="8142600" cy="3895981"/>
          </a:xfrm>
          <a:prstGeom prst="rect">
            <a:avLst/>
          </a:prstGeom>
          <a:noFill/>
          <a:ln>
            <a:noFill/>
          </a:ln>
        </p:spPr>
      </p:pic>
      <p:pic>
        <p:nvPicPr>
          <p:cNvPr id="83" name="Google Shape;83;p7"/>
          <p:cNvPicPr preferRelativeResize="0"/>
          <p:nvPr/>
        </p:nvPicPr>
        <p:blipFill rotWithShape="1">
          <a:blip r:embed="rId7">
            <a:alphaModFix/>
          </a:blip>
          <a:srcRect/>
          <a:stretch/>
        </p:blipFill>
        <p:spPr>
          <a:xfrm>
            <a:off x="2725798" y="9369010"/>
            <a:ext cx="9252953" cy="3895980"/>
          </a:xfrm>
          <a:prstGeom prst="rect">
            <a:avLst/>
          </a:prstGeom>
          <a:noFill/>
          <a:ln>
            <a:noFill/>
          </a:ln>
        </p:spPr>
      </p:pic>
      <p:sp>
        <p:nvSpPr>
          <p:cNvPr id="7" name="Google Shape;88;p8"/>
          <p:cNvSpPr txBox="1"/>
          <p:nvPr/>
        </p:nvSpPr>
        <p:spPr>
          <a:xfrm>
            <a:off x="126124" y="753848"/>
            <a:ext cx="873152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a:solidFill>
                  <a:schemeClr val="lt1"/>
                </a:solidFill>
                <a:latin typeface="Arial"/>
                <a:ea typeface="Arial"/>
                <a:cs typeface="Arial"/>
                <a:sym typeface="Arial"/>
              </a:rPr>
              <a:t>ENCUESTA</a:t>
            </a:r>
            <a:endParaRPr sz="6600" b="1" i="0" u="none" strike="noStrike" cap="non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8"/>
          <p:cNvSpPr txBox="1"/>
          <p:nvPr/>
        </p:nvSpPr>
        <p:spPr>
          <a:xfrm>
            <a:off x="126124" y="753848"/>
            <a:ext cx="873152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a:solidFill>
                  <a:schemeClr val="lt1"/>
                </a:solidFill>
                <a:latin typeface="Arial"/>
                <a:ea typeface="Arial"/>
                <a:cs typeface="Arial"/>
                <a:sym typeface="Arial"/>
              </a:rPr>
              <a:t>ENCUESTA</a:t>
            </a:r>
            <a:endParaRPr sz="6600" b="1" i="0" u="none" strike="noStrike" cap="none">
              <a:solidFill>
                <a:schemeClr val="lt1"/>
              </a:solidFill>
              <a:latin typeface="Arial"/>
              <a:ea typeface="Arial"/>
              <a:cs typeface="Arial"/>
              <a:sym typeface="Arial"/>
            </a:endParaRPr>
          </a:p>
        </p:txBody>
      </p:sp>
      <p:pic>
        <p:nvPicPr>
          <p:cNvPr id="89" name="Google Shape;89;p8"/>
          <p:cNvPicPr preferRelativeResize="0"/>
          <p:nvPr/>
        </p:nvPicPr>
        <p:blipFill rotWithShape="1">
          <a:blip r:embed="rId4">
            <a:alphaModFix/>
          </a:blip>
          <a:srcRect/>
          <a:stretch/>
        </p:blipFill>
        <p:spPr>
          <a:xfrm>
            <a:off x="12191999" y="4770783"/>
            <a:ext cx="8828431" cy="3717233"/>
          </a:xfrm>
          <a:prstGeom prst="rect">
            <a:avLst/>
          </a:prstGeom>
          <a:noFill/>
          <a:ln>
            <a:noFill/>
          </a:ln>
        </p:spPr>
      </p:pic>
      <p:pic>
        <p:nvPicPr>
          <p:cNvPr id="90" name="Google Shape;90;p8"/>
          <p:cNvPicPr preferRelativeResize="0"/>
          <p:nvPr/>
        </p:nvPicPr>
        <p:blipFill rotWithShape="1">
          <a:blip r:embed="rId5">
            <a:alphaModFix/>
          </a:blip>
          <a:srcRect/>
          <a:stretch/>
        </p:blipFill>
        <p:spPr>
          <a:xfrm>
            <a:off x="12192000" y="9154375"/>
            <a:ext cx="8300753" cy="3905458"/>
          </a:xfrm>
          <a:prstGeom prst="rect">
            <a:avLst/>
          </a:prstGeom>
          <a:noFill/>
          <a:ln>
            <a:noFill/>
          </a:ln>
        </p:spPr>
      </p:pic>
      <p:pic>
        <p:nvPicPr>
          <p:cNvPr id="91" name="Google Shape;91;p8"/>
          <p:cNvPicPr preferRelativeResize="0"/>
          <p:nvPr/>
        </p:nvPicPr>
        <p:blipFill rotWithShape="1">
          <a:blip r:embed="rId6">
            <a:alphaModFix/>
          </a:blip>
          <a:srcRect/>
          <a:stretch/>
        </p:blipFill>
        <p:spPr>
          <a:xfrm>
            <a:off x="2703316" y="4770783"/>
            <a:ext cx="8861996" cy="3717233"/>
          </a:xfrm>
          <a:prstGeom prst="rect">
            <a:avLst/>
          </a:prstGeom>
          <a:noFill/>
          <a:ln>
            <a:noFill/>
          </a:ln>
        </p:spPr>
      </p:pic>
      <p:pic>
        <p:nvPicPr>
          <p:cNvPr id="92" name="Google Shape;92;p8"/>
          <p:cNvPicPr preferRelativeResize="0"/>
          <p:nvPr/>
        </p:nvPicPr>
        <p:blipFill rotWithShape="1">
          <a:blip r:embed="rId7">
            <a:alphaModFix/>
          </a:blip>
          <a:srcRect/>
          <a:stretch/>
        </p:blipFill>
        <p:spPr>
          <a:xfrm>
            <a:off x="2703317" y="9154375"/>
            <a:ext cx="8798870" cy="371882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sp>
        <p:nvSpPr>
          <p:cNvPr id="97" name="Google Shape;97;p9"/>
          <p:cNvSpPr txBox="1"/>
          <p:nvPr/>
        </p:nvSpPr>
        <p:spPr>
          <a:xfrm>
            <a:off x="2378971" y="5375692"/>
            <a:ext cx="19844925" cy="12280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0" i="0" u="none" strike="noStrike" cap="none" dirty="0">
                <a:solidFill>
                  <a:srgbClr val="000000"/>
                </a:solidFill>
                <a:latin typeface="Arial"/>
                <a:ea typeface="Arial"/>
                <a:cs typeface="Arial"/>
                <a:sym typeface="Arial"/>
              </a:rPr>
              <a:t>Como solución para esta problemática se crea la necesidad de construir un software multiplataforma que también sea </a:t>
            </a:r>
            <a:r>
              <a:rPr lang="es-ES" sz="2800" b="0" i="0" u="none" strike="noStrike" cap="none" dirty="0" err="1">
                <a:solidFill>
                  <a:srgbClr val="000000"/>
                </a:solidFill>
                <a:latin typeface="Arial"/>
                <a:ea typeface="Arial"/>
                <a:cs typeface="Arial"/>
                <a:sym typeface="Arial"/>
              </a:rPr>
              <a:t>multi-negocio</a:t>
            </a:r>
            <a:r>
              <a:rPr lang="es-ES" sz="2800" b="0" i="0" u="none" strike="noStrike" cap="none" dirty="0">
                <a:solidFill>
                  <a:srgbClr val="000000"/>
                </a:solidFill>
                <a:latin typeface="Arial"/>
                <a:ea typeface="Arial"/>
                <a:cs typeface="Arial"/>
                <a:sym typeface="Arial"/>
              </a:rPr>
              <a:t>, nos debe permitir llevar el control de las empresas dedicadas a las ventas de productos y cómo requerimientos básicos necesitamos que este software nos permite controlar de manera exacta los siguientes procesos:</a:t>
            </a:r>
            <a:br>
              <a:rPr lang="es-ES" sz="2800" b="0" i="0" u="none" strike="noStrike" cap="none" dirty="0">
                <a:solidFill>
                  <a:srgbClr val="000000"/>
                </a:solidFill>
                <a:latin typeface="Arial"/>
                <a:ea typeface="Arial"/>
                <a:cs typeface="Arial"/>
                <a:sym typeface="Arial"/>
              </a:rPr>
            </a:br>
            <a:br>
              <a:rPr lang="es-ES" sz="2800" b="0" i="0" u="none" strike="noStrike" cap="none" dirty="0">
                <a:solidFill>
                  <a:srgbClr val="000000"/>
                </a:solidFill>
                <a:latin typeface="Arial"/>
                <a:ea typeface="Arial"/>
                <a:cs typeface="Arial"/>
                <a:sym typeface="Arial"/>
              </a:rPr>
            </a:br>
            <a:r>
              <a:rPr lang="es-ES" sz="2800" b="0" i="0" u="none" strike="noStrike" cap="none" dirty="0">
                <a:solidFill>
                  <a:srgbClr val="000000"/>
                </a:solidFill>
                <a:latin typeface="Arial"/>
                <a:ea typeface="Arial"/>
                <a:cs typeface="Arial"/>
                <a:sym typeface="Arial"/>
              </a:rPr>
              <a:t>1. control de productos e inventarios </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ES" sz="2800" b="0" i="0" u="none" strike="noStrike" cap="none" dirty="0">
                <a:solidFill>
                  <a:srgbClr val="000000"/>
                </a:solidFill>
                <a:latin typeface="Arial"/>
                <a:ea typeface="Arial"/>
                <a:cs typeface="Arial"/>
                <a:sym typeface="Arial"/>
              </a:rPr>
              <a:t>2. control de proveedores </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ES" sz="2800" b="0" i="0" u="none" strike="noStrike" cap="none" dirty="0">
                <a:solidFill>
                  <a:srgbClr val="000000"/>
                </a:solidFill>
                <a:latin typeface="Arial"/>
                <a:ea typeface="Arial"/>
                <a:cs typeface="Arial"/>
                <a:sym typeface="Arial"/>
              </a:rPr>
              <a:t>3. control de roles de usuarios</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ES" sz="2800" b="0" i="0" u="none" strike="noStrike" cap="none" dirty="0">
                <a:solidFill>
                  <a:srgbClr val="000000"/>
                </a:solidFill>
                <a:latin typeface="Arial"/>
                <a:ea typeface="Arial"/>
                <a:cs typeface="Arial"/>
                <a:sym typeface="Arial"/>
              </a:rPr>
              <a:t>4. control de compras </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ES" sz="2800" b="0" i="0" u="none" strike="noStrike" cap="none" dirty="0">
                <a:solidFill>
                  <a:srgbClr val="000000"/>
                </a:solidFill>
                <a:latin typeface="Arial"/>
                <a:ea typeface="Arial"/>
                <a:cs typeface="Arial"/>
                <a:sym typeface="Arial"/>
              </a:rPr>
              <a:t>5. control de ventas   </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ES" sz="2800" b="0" i="0" u="none" strike="noStrike" cap="none" dirty="0">
                <a:solidFill>
                  <a:srgbClr val="000000"/>
                </a:solidFill>
                <a:latin typeface="Arial"/>
                <a:ea typeface="Arial"/>
                <a:cs typeface="Arial"/>
                <a:sym typeface="Arial"/>
              </a:rPr>
              <a:t>6. consulta de reportes en tiempo real </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ES" sz="2800" b="0" i="0" u="none" strike="noStrike" cap="none" dirty="0">
                <a:solidFill>
                  <a:srgbClr val="000000"/>
                </a:solidFill>
                <a:latin typeface="Arial"/>
                <a:ea typeface="Arial"/>
                <a:cs typeface="Arial"/>
                <a:sym typeface="Arial"/>
              </a:rPr>
              <a:t>7. seguridad de la información contenida en el software.</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ES" sz="2800" b="0" i="0" u="none" strike="noStrike" cap="none" dirty="0">
                <a:solidFill>
                  <a:srgbClr val="000000"/>
                </a:solidFill>
                <a:latin typeface="Arial"/>
                <a:ea typeface="Arial"/>
                <a:cs typeface="Arial"/>
                <a:sym typeface="Arial"/>
              </a:rPr>
              <a:t>8. plan de contingencia para almacenamiento de la información en caso de fallas en el servicio de internet</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br>
              <a:rPr lang="es-ES" sz="2800" b="0" i="0" u="none" strike="noStrike" cap="none" dirty="0">
                <a:solidFill>
                  <a:srgbClr val="000000"/>
                </a:solidFill>
                <a:latin typeface="Arial"/>
                <a:ea typeface="Arial"/>
                <a:cs typeface="Arial"/>
                <a:sym typeface="Arial"/>
              </a:rPr>
            </a:br>
            <a:r>
              <a:rPr lang="es-ES" sz="2800" b="0" i="0" u="none" strike="noStrike" cap="none" dirty="0">
                <a:solidFill>
                  <a:srgbClr val="000000"/>
                </a:solidFill>
                <a:latin typeface="Arial"/>
                <a:ea typeface="Arial"/>
                <a:cs typeface="Arial"/>
                <a:sym typeface="Arial"/>
              </a:rPr>
              <a:t>Todo esto debe ir desarrollado de manera que las personas que tengan permisos para consultar toda la información lo puedan hacer desde un computador y también desde sus dispositivos móviles en tiempo real. </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br>
              <a:rPr lang="es-ES" sz="3600" b="0" i="0" u="none" strike="noStrike" cap="none" dirty="0">
                <a:solidFill>
                  <a:srgbClr val="000000"/>
                </a:solidFill>
                <a:latin typeface="Arial"/>
                <a:ea typeface="Arial"/>
                <a:cs typeface="Arial"/>
                <a:sym typeface="Arial"/>
              </a:rPr>
            </a:br>
            <a:br>
              <a:rPr lang="es-ES" sz="3600" b="0" i="0" u="none" strike="noStrike" cap="none" dirty="0">
                <a:solidFill>
                  <a:srgbClr val="000000"/>
                </a:solidFill>
                <a:latin typeface="Arial"/>
                <a:ea typeface="Arial"/>
                <a:cs typeface="Arial"/>
                <a:sym typeface="Arial"/>
              </a:rPr>
            </a:br>
            <a:br>
              <a:rPr lang="es-ES" sz="2800" b="0" i="0" u="none" strike="noStrike" cap="none" dirty="0">
                <a:solidFill>
                  <a:srgbClr val="000000"/>
                </a:solidFill>
                <a:latin typeface="Arial"/>
                <a:ea typeface="Arial"/>
                <a:cs typeface="Arial"/>
                <a:sym typeface="Arial"/>
              </a:rPr>
            </a:br>
            <a:br>
              <a:rPr lang="es-ES" sz="2800" b="0" i="0" u="none" strike="noStrike" cap="none" dirty="0">
                <a:solidFill>
                  <a:srgbClr val="000000"/>
                </a:solidFill>
                <a:latin typeface="Arial"/>
                <a:ea typeface="Arial"/>
                <a:cs typeface="Arial"/>
                <a:sym typeface="Arial"/>
              </a:rPr>
            </a:br>
            <a:br>
              <a:rPr lang="es-ES" sz="2800" b="0" i="0" u="none" strike="noStrike" cap="none" dirty="0">
                <a:solidFill>
                  <a:srgbClr val="000000"/>
                </a:solidFill>
                <a:latin typeface="Arial"/>
                <a:ea typeface="Arial"/>
                <a:cs typeface="Arial"/>
                <a:sym typeface="Arial"/>
              </a:rPr>
            </a:br>
            <a:endParaRPr sz="28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s-ES" sz="3600" b="0" i="0" u="none" strike="noStrike" cap="none" dirty="0">
                <a:solidFill>
                  <a:srgbClr val="000000"/>
                </a:solidFill>
                <a:latin typeface="Arial"/>
                <a:ea typeface="Arial"/>
                <a:cs typeface="Arial"/>
                <a:sym typeface="Arial"/>
              </a:rPr>
            </a:br>
            <a:br>
              <a:rPr lang="es-ES" sz="2000" b="0" i="0" u="none" strike="noStrike" cap="none" dirty="0">
                <a:solidFill>
                  <a:srgbClr val="000000"/>
                </a:solidFill>
                <a:latin typeface="Arial"/>
                <a:ea typeface="Arial"/>
                <a:cs typeface="Arial"/>
                <a:sym typeface="Arial"/>
              </a:rPr>
            </a:br>
            <a:endParaRPr sz="1600" b="1" i="0" u="none" strike="noStrike" cap="none" dirty="0">
              <a:solidFill>
                <a:srgbClr val="000000"/>
              </a:solidFill>
              <a:latin typeface="Arial"/>
              <a:ea typeface="Arial"/>
              <a:cs typeface="Arial"/>
              <a:sym typeface="Arial"/>
            </a:endParaRPr>
          </a:p>
        </p:txBody>
      </p:sp>
      <p:sp>
        <p:nvSpPr>
          <p:cNvPr id="98" name="Google Shape;98;p9"/>
          <p:cNvSpPr txBox="1"/>
          <p:nvPr/>
        </p:nvSpPr>
        <p:spPr>
          <a:xfrm>
            <a:off x="4711148" y="3233147"/>
            <a:ext cx="15624313"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000000"/>
                </a:solidFill>
                <a:latin typeface="Arial"/>
                <a:ea typeface="Arial"/>
                <a:cs typeface="Arial"/>
                <a:sym typeface="Arial"/>
              </a:rPr>
              <a:t>SOLUCION PLANTEADA DESDE EL PUNTO DE VISTA DE SISTEMAS DE INFORMACION</a:t>
            </a:r>
            <a:endParaRPr sz="6600" b="1"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248</TotalTime>
  <Words>2183</Words>
  <Application>Microsoft Office PowerPoint</Application>
  <PresentationFormat>Personalizado</PresentationFormat>
  <Paragraphs>188</Paragraphs>
  <Slides>59</Slides>
  <Notes>59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59</vt:i4>
      </vt:variant>
    </vt:vector>
  </HeadingPairs>
  <TitlesOfParts>
    <vt:vector size="64" baseType="lpstr">
      <vt:lpstr>Arial</vt:lpstr>
      <vt:lpstr>Calibri</vt:lpstr>
      <vt:lpstr>Helvetica Neue</vt:lpstr>
      <vt:lpstr>Helvetica Neue Light</vt:lpstr>
      <vt:lpstr>Black</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dc:creator>
  <cp:lastModifiedBy>Admin</cp:lastModifiedBy>
  <cp:revision>12</cp:revision>
  <dcterms:modified xsi:type="dcterms:W3CDTF">2022-12-13T21:14:34Z</dcterms:modified>
</cp:coreProperties>
</file>